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sldIdLst>
    <p:sldId id="256" r:id="rId2"/>
    <p:sldId id="257" r:id="rId3"/>
    <p:sldId id="274" r:id="rId4"/>
    <p:sldId id="275" r:id="rId5"/>
    <p:sldId id="280" r:id="rId6"/>
    <p:sldId id="276" r:id="rId7"/>
    <p:sldId id="277" r:id="rId8"/>
    <p:sldId id="278" r:id="rId9"/>
    <p:sldId id="258" r:id="rId10"/>
    <p:sldId id="271" r:id="rId11"/>
    <p:sldId id="272" r:id="rId12"/>
    <p:sldId id="273" r:id="rId13"/>
    <p:sldId id="266" r:id="rId14"/>
    <p:sldId id="261" r:id="rId15"/>
    <p:sldId id="263" r:id="rId16"/>
    <p:sldId id="270" r:id="rId17"/>
    <p:sldId id="262" r:id="rId18"/>
    <p:sldId id="264" r:id="rId19"/>
    <p:sldId id="267" r:id="rId20"/>
    <p:sldId id="268" r:id="rId21"/>
    <p:sldId id="269" r:id="rId22"/>
    <p:sldId id="265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F49CEC-EC92-EE7C-4B85-450474D47DC1}" v="1567" dt="2026-02-20T06:49:20.964"/>
    <p1510:client id="{90863DFC-91A7-3340-589F-471597A51824}" v="517" dt="2026-02-21T22:47:53.105"/>
    <p1510:client id="{C42CDD07-A252-DD18-F4C0-AA2BBEE44A80}" v="295" dt="2026-02-21T02:22:17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428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09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1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6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2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37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2/22/2026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375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2/22/2026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3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2/22/2026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0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1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2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17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>
          <p15:clr>
            <a:srgbClr val="F26B43"/>
          </p15:clr>
        </p15:guide>
        <p15:guide id="2" pos="3840">
          <p15:clr>
            <a:srgbClr val="F26B43"/>
          </p15:clr>
        </p15:guide>
        <p15:guide id="3" pos="7200">
          <p15:clr>
            <a:srgbClr val="F26B43"/>
          </p15:clr>
        </p15:guide>
        <p15:guide id="4" pos="6720">
          <p15:clr>
            <a:srgbClr val="F26B43"/>
          </p15:clr>
        </p15:guide>
        <p15:guide id="16" pos="480">
          <p15:clr>
            <a:srgbClr val="F26B43"/>
          </p15:clr>
        </p15:guide>
        <p15:guide id="23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5F5BD177-8D3E-9151-561C-D78C52258E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623" r="-2" b="-2"/>
          <a:stretch>
            <a:fillRect/>
          </a:stretch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7870" y="978407"/>
            <a:ext cx="7597728" cy="1250798"/>
          </a:xfrm>
        </p:spPr>
        <p:txBody>
          <a:bodyPr anchor="t">
            <a:normAutofit/>
          </a:bodyPr>
          <a:lstStyle/>
          <a:p>
            <a:r>
              <a:rPr lang="es-ES" sz="6000">
                <a:solidFill>
                  <a:srgbClr val="FFFFFF"/>
                </a:solidFill>
              </a:rPr>
              <a:t>VISUAL ANALYTICS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17870" y="5506777"/>
            <a:ext cx="2667162" cy="699702"/>
          </a:xfrm>
        </p:spPr>
        <p:txBody>
          <a:bodyPr anchor="t">
            <a:normAutofit fontScale="92500" lnSpcReduction="10000"/>
          </a:bodyPr>
          <a:lstStyle/>
          <a:p>
            <a:r>
              <a:rPr lang="es-ES" sz="1400" dirty="0">
                <a:solidFill>
                  <a:srgbClr val="FFFFFF"/>
                </a:solidFill>
              </a:rPr>
              <a:t>Carlos Fernández </a:t>
            </a:r>
            <a:r>
              <a:rPr lang="es-ES" sz="1400" dirty="0" err="1">
                <a:solidFill>
                  <a:srgbClr val="FFFFFF"/>
                </a:solidFill>
              </a:rPr>
              <a:t>Fernández</a:t>
            </a:r>
            <a:endParaRPr lang="es-ES" sz="1400">
              <a:solidFill>
                <a:srgbClr val="FFFFFF"/>
              </a:solidFill>
            </a:endParaRPr>
          </a:p>
          <a:p>
            <a:r>
              <a:rPr lang="es-ES" sz="14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Alberto Rivas Casal</a:t>
            </a:r>
            <a:endParaRPr lang="es-ES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s-ES" sz="1400" dirty="0">
              <a:solidFill>
                <a:srgbClr val="FFFFFF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EA72698-07F9-3335-825B-2D1BDFB68667}"/>
              </a:ext>
            </a:extLst>
          </p:cNvPr>
          <p:cNvSpPr txBox="1"/>
          <p:nvPr/>
        </p:nvSpPr>
        <p:spPr>
          <a:xfrm>
            <a:off x="974360" y="2236033"/>
            <a:ext cx="1033072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s-ES" sz="3600" b="1" dirty="0"/>
          </a:p>
          <a:p>
            <a:pPr algn="ctr"/>
            <a:r>
              <a:rPr lang="es-ES" sz="3600" b="1" dirty="0" err="1"/>
              <a:t>An</a:t>
            </a:r>
            <a:r>
              <a:rPr lang="es-ES" sz="3600" b="1" dirty="0"/>
              <a:t> Interactive Visual </a:t>
            </a:r>
            <a:r>
              <a:rPr lang="es-ES" sz="3600" b="1" dirty="0" err="1"/>
              <a:t>Analytics</a:t>
            </a:r>
            <a:r>
              <a:rPr lang="es-ES" sz="3600" b="1" dirty="0"/>
              <a:t> </a:t>
            </a:r>
            <a:r>
              <a:rPr lang="es-ES" sz="3600" b="1" dirty="0" err="1"/>
              <a:t>Dashboard</a:t>
            </a:r>
            <a:r>
              <a:rPr lang="es-ES" sz="3600" b="1" dirty="0"/>
              <a:t> </a:t>
            </a:r>
            <a:r>
              <a:rPr lang="es-ES" sz="3600" b="1" dirty="0" err="1"/>
              <a:t>for</a:t>
            </a:r>
            <a:r>
              <a:rPr lang="es-ES" sz="3600" b="1" dirty="0"/>
              <a:t> </a:t>
            </a:r>
            <a:r>
              <a:rPr lang="es-ES" sz="3600" b="1" dirty="0" err="1"/>
              <a:t>Exploring</a:t>
            </a:r>
            <a:r>
              <a:rPr lang="es-ES" sz="3600" b="1" dirty="0"/>
              <a:t> </a:t>
            </a:r>
            <a:r>
              <a:rPr lang="es-ES" sz="3600" b="1" dirty="0" err="1"/>
              <a:t>Spotify's</a:t>
            </a:r>
            <a:r>
              <a:rPr lang="es-ES" sz="3600" b="1" dirty="0"/>
              <a:t> 2023 Top-</a:t>
            </a:r>
            <a:r>
              <a:rPr lang="es-ES" sz="3600" b="1" dirty="0" err="1"/>
              <a:t>Streamed</a:t>
            </a:r>
            <a:r>
              <a:rPr lang="es-ES" sz="3600" b="1" dirty="0"/>
              <a:t> </a:t>
            </a:r>
            <a:r>
              <a:rPr lang="es-ES" sz="3600" b="1" dirty="0" err="1"/>
              <a:t>Songs</a:t>
            </a:r>
            <a:endParaRPr lang="es-ES" sz="36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77A0355-E52D-B4D7-8873-02A81DD525EC}"/>
              </a:ext>
            </a:extLst>
          </p:cNvPr>
          <p:cNvSpPr txBox="1"/>
          <p:nvPr/>
        </p:nvSpPr>
        <p:spPr>
          <a:xfrm>
            <a:off x="2555517" y="4413201"/>
            <a:ext cx="62512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err="1"/>
              <a:t>Decoding</a:t>
            </a:r>
            <a:r>
              <a:rPr lang="es-ES"/>
              <a:t> Musical </a:t>
            </a:r>
            <a:r>
              <a:rPr lang="es-ES" err="1"/>
              <a:t>Intelligence</a:t>
            </a:r>
            <a:r>
              <a:rPr lang="es-ES"/>
              <a:t> </a:t>
            </a:r>
            <a:r>
              <a:rPr lang="es-ES" err="1"/>
              <a:t>Through</a:t>
            </a:r>
            <a:r>
              <a:rPr lang="es-ES"/>
              <a:t> Audio </a:t>
            </a:r>
            <a:r>
              <a:rPr lang="es-ES" err="1"/>
              <a:t>Features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DA37ECC-B65A-B813-E362-F0072831662F}"/>
              </a:ext>
            </a:extLst>
          </p:cNvPr>
          <p:cNvSpPr txBox="1"/>
          <p:nvPr/>
        </p:nvSpPr>
        <p:spPr>
          <a:xfrm>
            <a:off x="5430174" y="5504155"/>
            <a:ext cx="63327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 err="1"/>
              <a:t>Engineering</a:t>
            </a:r>
            <a:r>
              <a:rPr lang="es-ES" b="1" dirty="0"/>
              <a:t> in </a:t>
            </a:r>
            <a:r>
              <a:rPr lang="es-ES" b="1" dirty="0" err="1"/>
              <a:t>Computer</a:t>
            </a:r>
            <a:r>
              <a:rPr lang="es-ES" b="1" dirty="0"/>
              <a:t> </a:t>
            </a:r>
            <a:r>
              <a:rPr lang="es-ES" b="1" dirty="0" err="1"/>
              <a:t>Science</a:t>
            </a:r>
            <a:r>
              <a:rPr lang="es-ES" b="1" dirty="0"/>
              <a:t> - </a:t>
            </a:r>
            <a:r>
              <a:rPr lang="es-ES" b="1" dirty="0" err="1"/>
              <a:t>Sapienza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24A90-4866-2DE4-62D9-544C0716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157" y="1249137"/>
            <a:ext cx="3312376" cy="653866"/>
          </a:xfr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C9DFF7-FE19-CE6A-988C-4232F7980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6155" y="896629"/>
            <a:ext cx="4901470" cy="22171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-ES" b="1">
                <a:solidFill>
                  <a:schemeClr val="bg1"/>
                </a:solidFill>
                <a:latin typeface="Aptos"/>
              </a:rPr>
              <a:t>Initial Data Inspection</a:t>
            </a:r>
          </a:p>
          <a:p>
            <a:r>
              <a:rPr lang="es-ES" b="1">
                <a:solidFill>
                  <a:schemeClr val="bg1"/>
                </a:solidFill>
                <a:latin typeface="Aptos"/>
              </a:rPr>
              <a:t>Problems Founded</a:t>
            </a:r>
          </a:p>
          <a:p>
            <a:r>
              <a:rPr lang="es-ES" b="1" err="1">
                <a:solidFill>
                  <a:schemeClr val="bg1"/>
                </a:solidFill>
                <a:latin typeface="Aptos"/>
              </a:rPr>
              <a:t>Handling</a:t>
            </a:r>
            <a:r>
              <a:rPr lang="es-ES" b="1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b="1">
                <a:solidFill>
                  <a:schemeClr val="bg1"/>
                </a:solidFill>
                <a:latin typeface="Aptos"/>
              </a:rPr>
              <a:t>Outliers/Missing </a:t>
            </a:r>
            <a:r>
              <a:rPr lang="es-ES" b="1" err="1">
                <a:solidFill>
                  <a:schemeClr val="bg1"/>
                </a:solidFill>
                <a:latin typeface="Aptos"/>
              </a:rPr>
              <a:t>Values</a:t>
            </a:r>
            <a:endParaRPr lang="es-ES" b="1">
              <a:solidFill>
                <a:schemeClr val="bg1"/>
              </a:solidFill>
              <a:latin typeface="Aptos"/>
            </a:endParaRPr>
          </a:p>
          <a:p>
            <a:pPr marL="0" indent="0">
              <a:buNone/>
            </a:pPr>
            <a:br>
              <a:rPr lang="es-ES" dirty="0">
                <a:solidFill>
                  <a:schemeClr val="bg1"/>
                </a:solidFill>
              </a:rPr>
            </a:br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940F7F-7A11-D112-6792-6D793C98A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3AD61-6C0E-4864-81BF-0FC48715A548}" type="datetime1">
              <a:t>22/02/2026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9D7A6C0-46B2-65C4-0D52-DD476700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59D26C-3F1D-8D57-7CD8-5A6D4D18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10</a:t>
            </a:fld>
            <a:endParaRPr lang="en-US"/>
          </a:p>
        </p:txBody>
      </p:sp>
      <p:pic>
        <p:nvPicPr>
          <p:cNvPr id="9" name="Imagen 8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CBADACF-E9D8-4BAC-9110-03F28354C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0825"/>
            <a:ext cx="12241338" cy="370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42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78FF4-027D-B3BC-D8E9-5FFF944D9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735784"/>
            <a:ext cx="9238434" cy="824615"/>
          </a:xfrm>
        </p:spPr>
        <p:txBody>
          <a:bodyPr/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Color </a:t>
            </a:r>
            <a:r>
              <a:rPr lang="es-ES" sz="3600" dirty="0" err="1">
                <a:solidFill>
                  <a:schemeClr val="bg1"/>
                </a:solidFill>
              </a:rPr>
              <a:t>Selection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2242D3-7638-EF77-AE31-4D956C243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41752" y="2135565"/>
            <a:ext cx="5440917" cy="396043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Mode</a:t>
            </a:r>
            <a:r>
              <a:rPr lang="es-ES" sz="2400" b="1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(</a:t>
            </a:r>
            <a:r>
              <a:rPr lang="es-ES" sz="2400" b="1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Major</a:t>
            </a:r>
            <a:r>
              <a:rPr lang="es-ES" sz="2400" b="1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vs. </a:t>
            </a:r>
            <a:r>
              <a:rPr lang="es-ES" sz="2400" b="1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Minor</a:t>
            </a:r>
            <a:r>
              <a:rPr lang="es-ES" sz="2400" b="1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)</a:t>
            </a:r>
            <a:endParaRPr lang="es-ES" sz="2400" b="1" dirty="0">
              <a:solidFill>
                <a:schemeClr val="bg1"/>
              </a:solidFill>
              <a:latin typeface="Aptos"/>
            </a:endParaRP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                   - </a:t>
            </a:r>
            <a:r>
              <a:rPr lang="es-ES" b="1" dirty="0">
                <a:solidFill>
                  <a:schemeClr val="bg1"/>
                </a:solidFill>
                <a:ea typeface="+mn-lt"/>
                <a:cs typeface="+mn-lt"/>
              </a:rPr>
              <a:t>Color </a:t>
            </a:r>
            <a:r>
              <a:rPr lang="es-ES" b="1" dirty="0" err="1">
                <a:solidFill>
                  <a:schemeClr val="bg1"/>
                </a:solidFill>
                <a:ea typeface="+mn-lt"/>
                <a:cs typeface="+mn-lt"/>
              </a:rPr>
              <a:t>Hue</a:t>
            </a:r>
            <a:endParaRPr lang="es-ES" b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s-ES" sz="2400" b="1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Valence</a:t>
            </a:r>
            <a:r>
              <a:rPr lang="es-ES" sz="2400" b="1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(</a:t>
            </a:r>
            <a:r>
              <a:rPr lang="es-ES" sz="2400" b="1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Happiness</a:t>
            </a:r>
            <a:r>
              <a:rPr lang="es-ES" sz="2400" b="1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):</a:t>
            </a:r>
          </a:p>
          <a:p>
            <a:r>
              <a:rPr lang="es-ES" sz="2400" b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Energy: </a:t>
            </a:r>
          </a:p>
          <a:p>
            <a:r>
              <a:rPr lang="es-ES" sz="2400" b="1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Acousticness</a:t>
            </a:r>
            <a:r>
              <a:rPr lang="es-ES" sz="2400" b="1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: </a:t>
            </a:r>
          </a:p>
          <a:p>
            <a:r>
              <a:rPr lang="es-ES" sz="2400" b="1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Danceability</a:t>
            </a:r>
            <a:r>
              <a:rPr lang="es-ES" sz="2400" b="1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:</a:t>
            </a:r>
          </a:p>
          <a:p>
            <a:r>
              <a:rPr lang="es-ES" sz="2400" b="1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Speechiness</a:t>
            </a:r>
            <a:endParaRPr lang="es-ES" sz="2400" b="1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r>
              <a:rPr lang="es-ES" sz="2400" b="1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Liveness</a:t>
            </a:r>
            <a:r>
              <a:rPr lang="es-ES" sz="2400" b="1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: Blue/Green/</a:t>
            </a:r>
            <a:r>
              <a:rPr lang="es-ES" sz="2400" b="1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Read</a:t>
            </a:r>
            <a:r>
              <a:rPr lang="es-ES" sz="2400" b="1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.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3F55B4B-DF0A-15D4-10F9-9C0EBC18E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37F43-1228-4854-9CC1-0276CBE9B94A}" type="datetime1">
              <a:t>22/02/2026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EA6F5A-F28C-7681-7A2B-315E033AC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2F38A60-31D4-E7B8-FE08-DF16EDC1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11</a:t>
            </a:fld>
            <a:endParaRPr lang="en-US"/>
          </a:p>
        </p:txBody>
      </p:sp>
      <p:pic>
        <p:nvPicPr>
          <p:cNvPr id="8" name="Imagen 7" descr="Icono&#10;&#10;El contenido generado por IA puede ser incorrecto.">
            <a:extLst>
              <a:ext uri="{FF2B5EF4-FFF2-40B4-BE49-F238E27FC236}">
                <a16:creationId xmlns:a16="http://schemas.microsoft.com/office/drawing/2014/main" id="{DE169F65-1E20-4731-532E-CCCF03D6F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220" y="5666489"/>
            <a:ext cx="1910907" cy="4219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A3F57B-4C8D-55EA-3AE7-FC5471BE1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934" y="5130283"/>
            <a:ext cx="1909578" cy="419249"/>
          </a:xfrm>
          <a:prstGeom prst="rect">
            <a:avLst/>
          </a:prstGeom>
        </p:spPr>
      </p:pic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4BFB1F95-3674-FE88-8AEC-AFE7E6995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033" y="4111994"/>
            <a:ext cx="1910168" cy="423826"/>
          </a:xfrm>
          <a:prstGeom prst="rect">
            <a:avLst/>
          </a:prstGeom>
        </p:spPr>
      </p:pic>
      <p:pic>
        <p:nvPicPr>
          <p:cNvPr id="11" name="Imagen 10" descr="Icono, Rectángulo&#10;&#10;El contenido generado por IA puede ser incorrecto.">
            <a:extLst>
              <a:ext uri="{FF2B5EF4-FFF2-40B4-BE49-F238E27FC236}">
                <a16:creationId xmlns:a16="http://schemas.microsoft.com/office/drawing/2014/main" id="{EC14A6E4-B556-E700-B64B-63BBE8E1C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261" y="3011008"/>
            <a:ext cx="1942362" cy="428403"/>
          </a:xfrm>
          <a:prstGeom prst="rect">
            <a:avLst/>
          </a:prstGeom>
        </p:spPr>
      </p:pic>
      <p:pic>
        <p:nvPicPr>
          <p:cNvPr id="12" name="Imagen 11" descr="Icono&#10;&#10;El contenido generado por IA puede ser incorrecto.">
            <a:extLst>
              <a:ext uri="{FF2B5EF4-FFF2-40B4-BE49-F238E27FC236}">
                <a16:creationId xmlns:a16="http://schemas.microsoft.com/office/drawing/2014/main" id="{4A8C54D3-3364-9401-8352-E97E0CF42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261" y="4625901"/>
            <a:ext cx="1936455" cy="423826"/>
          </a:xfrm>
          <a:prstGeom prst="rect">
            <a:avLst/>
          </a:prstGeom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BE7A416B-5EBD-CB6B-5E09-E5AE9778A4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4321" y="3559027"/>
            <a:ext cx="1911497" cy="43106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70D793F-C0C3-ECE7-920D-FB72F2C2B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2178" y="2331114"/>
            <a:ext cx="1903968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59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D83D1A-705E-3E1C-7954-A01B1EB9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806266"/>
            <a:ext cx="9238434" cy="1044951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</a:rPr>
              <a:t>Scales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64C9CF-1F09-9C6A-5828-FC18F470BC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2400" b="1" dirty="0" err="1">
                <a:solidFill>
                  <a:schemeClr val="bg1"/>
                </a:solidFill>
                <a:latin typeface="Aptos"/>
              </a:rPr>
              <a:t>The</a:t>
            </a:r>
            <a:r>
              <a:rPr lang="es-ES" sz="2400" b="1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Aptos"/>
              </a:rPr>
              <a:t>Size</a:t>
            </a:r>
            <a:endParaRPr lang="es-ES" sz="2400" b="1" dirty="0">
              <a:solidFill>
                <a:schemeClr val="bg1"/>
              </a:solidFill>
              <a:latin typeface="Aptos"/>
            </a:endParaRPr>
          </a:p>
          <a:p>
            <a:pPr marL="0" indent="0">
              <a:buNone/>
            </a:pPr>
            <a:r>
              <a:rPr lang="es-ES" sz="2400" b="1" dirty="0" err="1">
                <a:solidFill>
                  <a:schemeClr val="bg1"/>
                </a:solidFill>
                <a:latin typeface="Aptos"/>
              </a:rPr>
              <a:t>Axes</a:t>
            </a:r>
            <a:r>
              <a:rPr lang="es-ES" sz="2400" b="1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Aptos"/>
              </a:rPr>
              <a:t>Scales</a:t>
            </a:r>
            <a:endParaRPr lang="es-ES" sz="2400" b="1" dirty="0">
              <a:solidFill>
                <a:schemeClr val="bg1"/>
              </a:solidFill>
              <a:latin typeface="Aptos"/>
            </a:endParaRPr>
          </a:p>
          <a:p>
            <a:r>
              <a:rPr lang="es-ES" sz="2400" b="1" dirty="0" err="1">
                <a:solidFill>
                  <a:schemeClr val="bg1"/>
                </a:solidFill>
                <a:latin typeface="Aptos"/>
              </a:rPr>
              <a:t>The</a:t>
            </a:r>
            <a:r>
              <a:rPr lang="es-ES" sz="2400" b="1" dirty="0">
                <a:solidFill>
                  <a:schemeClr val="bg1"/>
                </a:solidFill>
                <a:latin typeface="Aptos"/>
              </a:rPr>
              <a:t> Universe</a:t>
            </a:r>
          </a:p>
          <a:p>
            <a:r>
              <a:rPr lang="es-ES" sz="2400" b="1" dirty="0" err="1">
                <a:solidFill>
                  <a:schemeClr val="bg1"/>
                </a:solidFill>
                <a:latin typeface="Aptos"/>
              </a:rPr>
              <a:t>The</a:t>
            </a:r>
            <a:r>
              <a:rPr lang="es-ES" sz="2400" b="1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Aptos"/>
              </a:rPr>
              <a:t>Fingerprint</a:t>
            </a:r>
            <a:endParaRPr lang="es-ES" sz="2400" b="1" dirty="0">
              <a:solidFill>
                <a:schemeClr val="bg1"/>
              </a:solidFill>
              <a:latin typeface="Aptos"/>
            </a:endParaRPr>
          </a:p>
          <a:p>
            <a:pPr marL="0" indent="0">
              <a:buNone/>
            </a:pPr>
            <a:r>
              <a:rPr lang="es-ES" sz="2400" b="1" dirty="0">
                <a:solidFill>
                  <a:schemeClr val="bg1"/>
                </a:solidFill>
                <a:latin typeface="Aptos"/>
              </a:rPr>
              <a:t>Radar Chart and </a:t>
            </a:r>
            <a:r>
              <a:rPr lang="es-ES" sz="2400" b="1" dirty="0" err="1">
                <a:solidFill>
                  <a:schemeClr val="bg1"/>
                </a:solidFill>
                <a:latin typeface="Aptos"/>
              </a:rPr>
              <a:t>Normalization</a:t>
            </a:r>
            <a:endParaRPr lang="es-ES" sz="2400" b="1" dirty="0">
              <a:solidFill>
                <a:schemeClr val="bg1"/>
              </a:solidFill>
              <a:latin typeface="Aptos"/>
            </a:endParaRPr>
          </a:p>
          <a:p>
            <a:pPr marL="0" indent="0">
              <a:buNone/>
            </a:pPr>
            <a:r>
              <a:rPr lang="es-ES" sz="2400" b="1" dirty="0" err="1">
                <a:solidFill>
                  <a:schemeClr val="bg1"/>
                </a:solidFill>
                <a:latin typeface="Aptos"/>
              </a:rPr>
              <a:t>Interaction</a:t>
            </a:r>
            <a:r>
              <a:rPr lang="es-ES" sz="2400" b="1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Aptos"/>
              </a:rPr>
              <a:t>Scales</a:t>
            </a:r>
            <a:r>
              <a:rPr lang="es-ES" sz="2400" b="1" dirty="0">
                <a:solidFill>
                  <a:schemeClr val="bg1"/>
                </a:solidFill>
                <a:latin typeface="Aptos"/>
              </a:rPr>
              <a:t> (</a:t>
            </a:r>
            <a:r>
              <a:rPr lang="es-ES" sz="2400" b="1" dirty="0" err="1">
                <a:solidFill>
                  <a:schemeClr val="bg1"/>
                </a:solidFill>
                <a:latin typeface="Aptos"/>
              </a:rPr>
              <a:t>Zoom&amp;Pan</a:t>
            </a:r>
            <a:r>
              <a:rPr lang="es-ES" sz="2400" b="1" dirty="0">
                <a:solidFill>
                  <a:schemeClr val="bg1"/>
                </a:solidFill>
                <a:latin typeface="Aptos"/>
              </a:rPr>
              <a:t>)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8" name="Marcador de contenido 7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FB117922-315F-897F-FDE3-A03E3D1027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13084" y="803442"/>
            <a:ext cx="6898218" cy="3272156"/>
          </a:xfrm>
          <a:prstGeom prst="rect">
            <a:avLst/>
          </a:prstGeom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8F42B4E-A379-3058-B45E-A909EF896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A9A0-A11A-456D-AE91-1160E92EBB07}" type="datetime1">
              <a:t>22/02/2026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191CEB9-9C77-E276-C6A6-7EE1E6C0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4C9D70-F5DE-2253-0B73-03105BDB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69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E5FFE-7D50-ACC2-5077-5D0B5BB52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00" y="863702"/>
            <a:ext cx="5891636" cy="185550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s-ES" sz="4000" dirty="0" err="1">
                <a:solidFill>
                  <a:schemeClr val="bg1"/>
                </a:solidFill>
              </a:rPr>
              <a:t>Dimensionality</a:t>
            </a:r>
            <a:r>
              <a:rPr lang="es-ES" sz="4000" dirty="0">
                <a:solidFill>
                  <a:schemeClr val="bg1"/>
                </a:solidFill>
              </a:rPr>
              <a:t> </a:t>
            </a:r>
            <a:br>
              <a:rPr lang="es-ES" sz="4000" dirty="0"/>
            </a:br>
            <a:r>
              <a:rPr lang="es-ES" sz="4000" dirty="0">
                <a:solidFill>
                  <a:schemeClr val="bg1"/>
                </a:solidFill>
              </a:rPr>
              <a:t>Reduction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5D406D-3D3D-0CB3-7655-975E365B5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71219" y="435067"/>
            <a:ext cx="5514606" cy="56609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s-ES" b="1" dirty="0" err="1">
                <a:solidFill>
                  <a:schemeClr val="bg1"/>
                </a:solidFill>
                <a:latin typeface="Aptos"/>
              </a:rPr>
              <a:t>Feature</a:t>
            </a:r>
            <a:r>
              <a:rPr lang="es-ES" b="1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Aptos"/>
              </a:rPr>
              <a:t>Selecction</a:t>
            </a:r>
            <a:endParaRPr lang="es-ES" b="1" dirty="0">
              <a:solidFill>
                <a:schemeClr val="bg1"/>
              </a:solidFill>
              <a:latin typeface="Aptos"/>
            </a:endParaRP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Danceability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, Energy, 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Valence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, 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Acoustiness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, 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speechness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, 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liveness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, 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instrumentalness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.</a:t>
            </a:r>
          </a:p>
          <a:p>
            <a:pPr marL="342900" indent="-342900">
              <a:buAutoNum type="arabicPeriod"/>
            </a:pPr>
            <a:r>
              <a:rPr lang="es-ES" b="1" dirty="0" err="1">
                <a:solidFill>
                  <a:schemeClr val="bg1"/>
                </a:solidFill>
                <a:latin typeface="Aptos"/>
              </a:rPr>
              <a:t>t_SNE</a:t>
            </a:r>
            <a:r>
              <a:rPr lang="es-ES" b="1" dirty="0">
                <a:solidFill>
                  <a:schemeClr val="bg1"/>
                </a:solidFill>
                <a:latin typeface="Aptos"/>
              </a:rPr>
              <a:t> </a:t>
            </a: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Why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 t-SNE?</a:t>
            </a: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Integration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into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the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Analysis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 Flow</a:t>
            </a:r>
          </a:p>
          <a:p>
            <a:pPr marL="342900" indent="-342900">
              <a:buAutoNum type="arabicPeriod"/>
            </a:pPr>
            <a:endParaRPr lang="es-ES" b="1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93F7985-38BC-C30E-47CF-3F345153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95035BB-2340-40C3-A2A2-DEE13829F0C2}" type="datetime1">
              <a:rPr lang="en-US"/>
              <a:pPr>
                <a:spcAft>
                  <a:spcPts val="600"/>
                </a:spcAft>
              </a:pPr>
              <a:t>2/22/2026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8B98DA-319E-4580-B2E3-F62A6D42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49E272-3A02-AEB0-7B70-386E6B97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15" name="Imagen 14" descr="Texto&#10;&#10;El contenido generado por IA puede ser incorrecto.">
            <a:extLst>
              <a:ext uri="{FF2B5EF4-FFF2-40B4-BE49-F238E27FC236}">
                <a16:creationId xmlns:a16="http://schemas.microsoft.com/office/drawing/2014/main" id="{662086F8-3E8A-91F5-29E8-77DAA8AF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31" y="3780603"/>
            <a:ext cx="9788821" cy="232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2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E1648-77D9-3643-A44D-7D6A5F7AB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60" y="455992"/>
            <a:ext cx="10435239" cy="7579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err="1">
                <a:solidFill>
                  <a:schemeClr val="bg1"/>
                </a:solidFill>
              </a:rPr>
              <a:t>The</a:t>
            </a:r>
            <a:r>
              <a:rPr lang="en-US">
                <a:solidFill>
                  <a:schemeClr val="bg1"/>
                </a:solidFill>
              </a:rPr>
              <a:t> Universe</a:t>
            </a:r>
          </a:p>
        </p:txBody>
      </p:sp>
      <p:pic>
        <p:nvPicPr>
          <p:cNvPr id="7" name="Imagen 6" descr="Gráfico, Gráfico de dispersión, Gráfico de burbujas&#10;&#10;El contenido generado por IA puede ser incorrecto.">
            <a:extLst>
              <a:ext uri="{FF2B5EF4-FFF2-40B4-BE49-F238E27FC236}">
                <a16:creationId xmlns:a16="http://schemas.microsoft.com/office/drawing/2014/main" id="{60F1233C-3673-BEC2-4B97-7DA5507E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02" y="1382834"/>
            <a:ext cx="6502891" cy="4860133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E03E70-EDDC-A448-14D2-724ECFEEA7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79771" y="1381207"/>
            <a:ext cx="4632174" cy="5202691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es-ES" sz="1800" b="0" dirty="0" err="1">
                <a:solidFill>
                  <a:schemeClr val="bg1"/>
                </a:solidFill>
                <a:latin typeface="Aptos"/>
              </a:rPr>
              <a:t>Maping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songs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into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 a 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two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dimentional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space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based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on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their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acoustic</a:t>
            </a:r>
            <a:endParaRPr lang="es-ES" sz="1800" b="0" dirty="0">
              <a:solidFill>
                <a:schemeClr val="bg1"/>
              </a:solidFill>
              <a:latin typeface="Aptos"/>
            </a:endParaRPr>
          </a:p>
          <a:p>
            <a:pPr lvl="1"/>
            <a:r>
              <a:rPr lang="es-ES" sz="1800" dirty="0">
                <a:solidFill>
                  <a:schemeClr val="bg1"/>
                </a:solidFill>
                <a:latin typeface="Aptos"/>
              </a:rPr>
              <a:t>Position: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 t-SNE 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projected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 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dimensions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.</a:t>
            </a:r>
            <a:endParaRPr lang="es-ES" sz="1800">
              <a:solidFill>
                <a:schemeClr val="bg1"/>
              </a:solidFill>
              <a:latin typeface="Aptos"/>
            </a:endParaRPr>
          </a:p>
          <a:p>
            <a:pPr marL="742950" lvl="1" indent="-285750">
              <a:buFont typeface="Arial"/>
              <a:buChar char="•"/>
            </a:pPr>
            <a:r>
              <a:rPr lang="es-ES" sz="1800" b="0" dirty="0">
                <a:solidFill>
                  <a:schemeClr val="bg1"/>
                </a:solidFill>
                <a:latin typeface="Aptos"/>
              </a:rPr>
              <a:t>X: t-SNE 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Dimension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 1</a:t>
            </a:r>
          </a:p>
          <a:p>
            <a:pPr marL="742950" lvl="1" indent="-285750">
              <a:buFont typeface="Arial"/>
              <a:buChar char="•"/>
            </a:pPr>
            <a:r>
              <a:rPr lang="es-ES" sz="1800" b="0" dirty="0">
                <a:solidFill>
                  <a:schemeClr val="bg1"/>
                </a:solidFill>
                <a:latin typeface="Aptos"/>
              </a:rPr>
              <a:t>Y: t-SNE 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Dimension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 2</a:t>
            </a:r>
          </a:p>
          <a:p>
            <a:pPr lvl="1"/>
            <a:r>
              <a:rPr lang="es-ES" sz="1800" dirty="0" err="1">
                <a:solidFill>
                  <a:schemeClr val="bg1"/>
                </a:solidFill>
                <a:latin typeface="Aptos"/>
              </a:rPr>
              <a:t>Size</a:t>
            </a:r>
            <a:r>
              <a:rPr lang="es-ES" sz="1800" dirty="0">
                <a:solidFill>
                  <a:schemeClr val="bg1"/>
                </a:solidFill>
                <a:latin typeface="Aptos"/>
              </a:rPr>
              <a:t>: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 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Popularity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 (Total </a:t>
            </a:r>
            <a:r>
              <a:rPr lang="es-ES" sz="1800" b="0" dirty="0" err="1">
                <a:solidFill>
                  <a:schemeClr val="bg1"/>
                </a:solidFill>
                <a:latin typeface="Aptos"/>
              </a:rPr>
              <a:t>Streams</a:t>
            </a:r>
            <a:r>
              <a:rPr lang="es-ES" sz="1800" b="0" dirty="0">
                <a:solidFill>
                  <a:schemeClr val="bg1"/>
                </a:solidFill>
                <a:latin typeface="Aptos"/>
              </a:rPr>
              <a:t>).</a:t>
            </a:r>
          </a:p>
          <a:p>
            <a:pPr lvl="1"/>
            <a:r>
              <a:rPr lang="es-ES" sz="1800" dirty="0">
                <a:solidFill>
                  <a:schemeClr val="bg1"/>
                </a:solidFill>
                <a:latin typeface="Aptos"/>
              </a:rPr>
              <a:t>Color </a:t>
            </a:r>
            <a:r>
              <a:rPr lang="es-ES" sz="1800" dirty="0" err="1">
                <a:solidFill>
                  <a:schemeClr val="bg1"/>
                </a:solidFill>
                <a:latin typeface="Aptos"/>
              </a:rPr>
              <a:t>Selection</a:t>
            </a:r>
            <a:r>
              <a:rPr lang="es-ES" sz="1800" dirty="0">
                <a:solidFill>
                  <a:schemeClr val="bg1"/>
                </a:solidFill>
                <a:latin typeface="Aptos"/>
              </a:rPr>
              <a:t>:</a:t>
            </a:r>
          </a:p>
          <a:p>
            <a:pPr lvl="1"/>
            <a:r>
              <a:rPr lang="es-ES" sz="1800" dirty="0" err="1">
                <a:solidFill>
                  <a:schemeClr val="bg1"/>
                </a:solidFill>
                <a:latin typeface="Aptos"/>
              </a:rPr>
              <a:t>Radius</a:t>
            </a:r>
            <a:endParaRPr lang="es-ES" sz="1800">
              <a:solidFill>
                <a:schemeClr val="bg1"/>
              </a:solidFill>
              <a:latin typeface="Aptos"/>
            </a:endParaRPr>
          </a:p>
          <a:p>
            <a:pPr lvl="1"/>
            <a:r>
              <a:rPr lang="es-ES" sz="1800" dirty="0" err="1">
                <a:solidFill>
                  <a:schemeClr val="bg1"/>
                </a:solidFill>
                <a:latin typeface="Aptos"/>
              </a:rPr>
              <a:t>Opacity</a:t>
            </a:r>
            <a:endParaRPr lang="es-ES" sz="1800">
              <a:solidFill>
                <a:schemeClr val="bg1"/>
              </a:solidFill>
              <a:latin typeface="Aptos"/>
            </a:endParaRPr>
          </a:p>
          <a:p>
            <a:endParaRPr lang="en-US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C0AC84C5-17B4-33E2-825B-EA51C2EB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70A29FB-F9C4-40EB-8642-2B295BAF301A}" type="datetime1">
              <a:pPr>
                <a:spcAft>
                  <a:spcPts val="600"/>
                </a:spcAft>
              </a:pPr>
              <a:t>22/02/2026</a:t>
            </a:fld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FC6A5B7-FE6A-4039-17A0-0D2279C1B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172332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31E19-F1C3-06D9-6BB8-5321ECF92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28" y="445839"/>
            <a:ext cx="5528395" cy="816881"/>
          </a:xfrm>
        </p:spPr>
        <p:txBody>
          <a:bodyPr/>
          <a:lstStyle/>
          <a:p>
            <a:r>
              <a:rPr lang="es-ES" err="1">
                <a:solidFill>
                  <a:schemeClr val="bg1"/>
                </a:solidFill>
                <a:ea typeface="+mj-lt"/>
                <a:cs typeface="+mj-lt"/>
              </a:rPr>
              <a:t>Coordinated</a:t>
            </a:r>
            <a:r>
              <a:rPr lang="es-ES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s-ES" err="1">
                <a:solidFill>
                  <a:schemeClr val="bg1"/>
                </a:solidFill>
                <a:ea typeface="+mj-lt"/>
                <a:cs typeface="+mj-lt"/>
              </a:rPr>
              <a:t>Views</a:t>
            </a:r>
            <a:endParaRPr lang="es-ES" err="1">
              <a:solidFill>
                <a:schemeClr val="bg1"/>
              </a:solidFill>
            </a:endParaRPr>
          </a:p>
        </p:txBody>
      </p:sp>
      <p:pic>
        <p:nvPicPr>
          <p:cNvPr id="6" name="Marcador de contenido 5" descr="Tabla&#10;&#10;El contenido generado por IA puede ser incorrecto.">
            <a:extLst>
              <a:ext uri="{FF2B5EF4-FFF2-40B4-BE49-F238E27FC236}">
                <a16:creationId xmlns:a16="http://schemas.microsoft.com/office/drawing/2014/main" id="{7460208F-A28C-36DD-F33A-0424E1E1C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4221" y="3485215"/>
            <a:ext cx="6119105" cy="3373514"/>
          </a:xfrm>
          <a:prstGeom prst="rect">
            <a:avLst/>
          </a:prstGeom>
        </p:spPr>
      </p:pic>
      <p:pic>
        <p:nvPicPr>
          <p:cNvPr id="5" name="Imagen 4" descr="Gráfico, Gráfico radial&#10;&#10;El contenido generado por IA puede ser incorrecto.">
            <a:extLst>
              <a:ext uri="{FF2B5EF4-FFF2-40B4-BE49-F238E27FC236}">
                <a16:creationId xmlns:a16="http://schemas.microsoft.com/office/drawing/2014/main" id="{ABBE4E12-C2D7-BB24-858A-DC6F6C153D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4" r="-412" b="8462"/>
          <a:stretch>
            <a:fillRect/>
          </a:stretch>
        </p:blipFill>
        <p:spPr>
          <a:xfrm>
            <a:off x="6061020" y="6165"/>
            <a:ext cx="6121669" cy="348058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4A31B7D-019A-882B-D19B-CE62022F391C}"/>
              </a:ext>
            </a:extLst>
          </p:cNvPr>
          <p:cNvSpPr txBox="1"/>
          <p:nvPr/>
        </p:nvSpPr>
        <p:spPr>
          <a:xfrm>
            <a:off x="130209" y="1277981"/>
            <a:ext cx="5728446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s-ES" sz="1200" b="1">
              <a:solidFill>
                <a:srgbClr val="000000"/>
              </a:solidFill>
              <a:highlight>
                <a:srgbClr val="FFE5E5"/>
              </a:highlight>
              <a:latin typeface="Trade Gothic Next Light"/>
            </a:endParaRPr>
          </a:p>
          <a:p>
            <a:pPr marL="285750" indent="-285750">
              <a:buFont typeface="Arial"/>
              <a:buChar char="•"/>
            </a:pPr>
            <a:endParaRPr lang="es-ES" sz="1200" b="1">
              <a:solidFill>
                <a:srgbClr val="000000"/>
              </a:solidFill>
              <a:highlight>
                <a:srgbClr val="FFE5E5"/>
              </a:highlight>
              <a:latin typeface="Trade Gothic Next Light"/>
            </a:endParaRPr>
          </a:p>
          <a:p>
            <a:pPr marL="285750" indent="-285750">
              <a:buFont typeface="Arial"/>
              <a:buChar char="•"/>
            </a:pPr>
            <a:endParaRPr lang="es-ES" sz="1200" b="1" dirty="0">
              <a:solidFill>
                <a:srgbClr val="000000"/>
              </a:solidFill>
              <a:highlight>
                <a:srgbClr val="FFE5E5"/>
              </a:highlight>
              <a:latin typeface="Aptos"/>
            </a:endParaRPr>
          </a:p>
          <a:p>
            <a:r>
              <a:rPr lang="es-ES" sz="2400" b="1" dirty="0" err="1">
                <a:solidFill>
                  <a:srgbClr val="000000"/>
                </a:solidFill>
                <a:latin typeface="Aptos"/>
              </a:rPr>
              <a:t>The</a:t>
            </a:r>
            <a:r>
              <a:rPr lang="es-ES" sz="2400" b="1" dirty="0">
                <a:solidFill>
                  <a:srgbClr val="000000"/>
                </a:solidFill>
                <a:latin typeface="Aptos"/>
              </a:rPr>
              <a:t> </a:t>
            </a:r>
            <a:r>
              <a:rPr lang="es-ES" sz="2400" b="1" dirty="0" err="1">
                <a:solidFill>
                  <a:srgbClr val="000000"/>
                </a:solidFill>
                <a:latin typeface="Aptos"/>
              </a:rPr>
              <a:t>Fingerprint</a:t>
            </a:r>
            <a:r>
              <a:rPr lang="es-ES" sz="2400" b="1" dirty="0">
                <a:solidFill>
                  <a:srgbClr val="000000"/>
                </a:solidFill>
                <a:latin typeface="Aptos"/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s-ES" b="1" dirty="0">
                <a:solidFill>
                  <a:srgbClr val="000000"/>
                </a:solidFill>
                <a:latin typeface="Aptos"/>
              </a:rPr>
              <a:t> </a:t>
            </a:r>
            <a:r>
              <a:rPr lang="es-ES" dirty="0" err="1">
                <a:solidFill>
                  <a:srgbClr val="000000"/>
                </a:solidFill>
                <a:latin typeface="Aptos"/>
              </a:rPr>
              <a:t>Allows</a:t>
            </a:r>
            <a:r>
              <a:rPr lang="es-ES" dirty="0">
                <a:solidFill>
                  <a:srgbClr val="000000"/>
                </a:solidFill>
                <a:latin typeface="Aptos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ptos"/>
              </a:rPr>
              <a:t>users</a:t>
            </a:r>
            <a:r>
              <a:rPr lang="es-ES" dirty="0">
                <a:solidFill>
                  <a:srgbClr val="000000"/>
                </a:solidFill>
                <a:latin typeface="Aptos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ptos"/>
              </a:rPr>
              <a:t>to</a:t>
            </a:r>
            <a:r>
              <a:rPr lang="es-ES" dirty="0">
                <a:solidFill>
                  <a:srgbClr val="000000"/>
                </a:solidFill>
                <a:latin typeface="Aptos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ptos"/>
              </a:rPr>
              <a:t>see</a:t>
            </a:r>
            <a:r>
              <a:rPr lang="es-ES" dirty="0">
                <a:solidFill>
                  <a:srgbClr val="000000"/>
                </a:solidFill>
                <a:latin typeface="Aptos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ptos"/>
              </a:rPr>
              <a:t>if</a:t>
            </a:r>
            <a:r>
              <a:rPr lang="es-ES" dirty="0">
                <a:solidFill>
                  <a:srgbClr val="000000"/>
                </a:solidFill>
                <a:latin typeface="Aptos"/>
              </a:rPr>
              <a:t> a </a:t>
            </a:r>
            <a:r>
              <a:rPr lang="es-ES" dirty="0" err="1">
                <a:solidFill>
                  <a:srgbClr val="000000"/>
                </a:solidFill>
                <a:latin typeface="Aptos"/>
              </a:rPr>
              <a:t>cluster</a:t>
            </a:r>
            <a:r>
              <a:rPr lang="es-ES" dirty="0">
                <a:solidFill>
                  <a:srgbClr val="000000"/>
                </a:solidFill>
                <a:latin typeface="Aptos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ptos"/>
              </a:rPr>
              <a:t>is</a:t>
            </a:r>
            <a:r>
              <a:rPr lang="es-ES" dirty="0">
                <a:solidFill>
                  <a:srgbClr val="000000"/>
                </a:solidFill>
                <a:latin typeface="Aptos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ptos"/>
              </a:rPr>
              <a:t>characterized</a:t>
            </a:r>
            <a:r>
              <a:rPr lang="es-ES" dirty="0">
                <a:solidFill>
                  <a:srgbClr val="000000"/>
                </a:solidFill>
                <a:latin typeface="Aptos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ptos"/>
              </a:rPr>
              <a:t>by</a:t>
            </a:r>
            <a:r>
              <a:rPr lang="es-ES" dirty="0">
                <a:solidFill>
                  <a:srgbClr val="000000"/>
                </a:solidFill>
                <a:latin typeface="Aptos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ptos"/>
              </a:rPr>
              <a:t>high</a:t>
            </a:r>
            <a:r>
              <a:rPr lang="es-ES" dirty="0">
                <a:solidFill>
                  <a:srgbClr val="000000"/>
                </a:solidFill>
                <a:latin typeface="Aptos"/>
              </a:rPr>
              <a:t> Energy,  </a:t>
            </a:r>
            <a:r>
              <a:rPr lang="es-ES" dirty="0" err="1">
                <a:solidFill>
                  <a:srgbClr val="000000"/>
                </a:solidFill>
                <a:latin typeface="Aptos"/>
              </a:rPr>
              <a:t>high</a:t>
            </a:r>
            <a:r>
              <a:rPr lang="es-ES" dirty="0">
                <a:solidFill>
                  <a:srgbClr val="000000"/>
                </a:solidFill>
                <a:latin typeface="Aptos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ptos"/>
              </a:rPr>
              <a:t>Acousticness</a:t>
            </a:r>
            <a:r>
              <a:rPr lang="es-ES" dirty="0">
                <a:solidFill>
                  <a:srgbClr val="000000"/>
                </a:solidFill>
                <a:latin typeface="Aptos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Aptos"/>
              </a:rPr>
              <a:t>Valence</a:t>
            </a:r>
            <a:r>
              <a:rPr lang="es-ES" dirty="0">
                <a:solidFill>
                  <a:srgbClr val="000000"/>
                </a:solidFill>
                <a:latin typeface="Aptos"/>
              </a:rPr>
              <a:t>...</a:t>
            </a:r>
          </a:p>
          <a:p>
            <a:endParaRPr lang="es-ES" b="1">
              <a:solidFill>
                <a:srgbClr val="000000"/>
              </a:solidFill>
              <a:highlight>
                <a:srgbClr val="FFE5E5"/>
              </a:highlight>
              <a:latin typeface="Aptos"/>
            </a:endParaRPr>
          </a:p>
          <a:p>
            <a:endParaRPr lang="es-ES" b="1">
              <a:solidFill>
                <a:srgbClr val="000000"/>
              </a:solidFill>
              <a:highlight>
                <a:srgbClr val="FFE5E5"/>
              </a:highlight>
              <a:latin typeface="Aptos"/>
            </a:endParaRPr>
          </a:p>
          <a:p>
            <a:endParaRPr lang="es-ES" b="1">
              <a:solidFill>
                <a:srgbClr val="000000"/>
              </a:solidFill>
              <a:highlight>
                <a:srgbClr val="FFE5E5"/>
              </a:highlight>
              <a:latin typeface="Aptos"/>
            </a:endParaRPr>
          </a:p>
          <a:p>
            <a:endParaRPr lang="es-ES" b="1">
              <a:solidFill>
                <a:srgbClr val="000000"/>
              </a:solidFill>
              <a:highlight>
                <a:srgbClr val="FFE5E5"/>
              </a:highlight>
              <a:latin typeface="Aptos"/>
            </a:endParaRPr>
          </a:p>
          <a:p>
            <a:endParaRPr lang="es-ES" b="1">
              <a:solidFill>
                <a:srgbClr val="000000"/>
              </a:solidFill>
              <a:highlight>
                <a:srgbClr val="FFE5E5"/>
              </a:highlight>
              <a:latin typeface="Aptos"/>
            </a:endParaRPr>
          </a:p>
          <a:p>
            <a:endParaRPr lang="es-ES" b="1">
              <a:solidFill>
                <a:srgbClr val="000000"/>
              </a:solidFill>
              <a:highlight>
                <a:srgbClr val="FFE5E5"/>
              </a:highlight>
              <a:latin typeface="Aptos"/>
            </a:endParaRPr>
          </a:p>
          <a:p>
            <a:endParaRPr lang="es-ES" b="1" dirty="0">
              <a:solidFill>
                <a:srgbClr val="000000"/>
              </a:solidFill>
              <a:highlight>
                <a:srgbClr val="FFE5E5"/>
              </a:highlight>
              <a:latin typeface="Aptos"/>
            </a:endParaRPr>
          </a:p>
          <a:p>
            <a:r>
              <a:rPr lang="es-ES" sz="2400" b="1" dirty="0" err="1">
                <a:solidFill>
                  <a:srgbClr val="000000"/>
                </a:solidFill>
                <a:latin typeface="Aptos"/>
              </a:rPr>
              <a:t>The</a:t>
            </a:r>
            <a:r>
              <a:rPr lang="es-ES" sz="2400" b="1" dirty="0">
                <a:solidFill>
                  <a:srgbClr val="000000"/>
                </a:solidFill>
                <a:latin typeface="Aptos"/>
              </a:rPr>
              <a:t> </a:t>
            </a:r>
            <a:r>
              <a:rPr lang="es-ES" sz="2400" b="1" dirty="0" err="1">
                <a:solidFill>
                  <a:srgbClr val="000000"/>
                </a:solidFill>
                <a:latin typeface="Aptos"/>
              </a:rPr>
              <a:t>Battleground</a:t>
            </a:r>
            <a:r>
              <a:rPr lang="es-ES" sz="2400" b="1" dirty="0">
                <a:solidFill>
                  <a:srgbClr val="000000"/>
                </a:solidFill>
                <a:latin typeface="Aptos"/>
              </a:rPr>
              <a:t>:</a:t>
            </a:r>
            <a:endParaRPr lang="es-ES" sz="2400" b="1">
              <a:solidFill>
                <a:srgbClr val="FFFFFF"/>
              </a:solidFill>
              <a:latin typeface="Aptos"/>
            </a:endParaRPr>
          </a:p>
          <a:p>
            <a:pPr marL="285750" indent="-285750">
              <a:buFont typeface="Arial"/>
              <a:buChar char="•"/>
            </a:pPr>
            <a:r>
              <a:rPr lang="es-ES" b="1" dirty="0">
                <a:solidFill>
                  <a:srgbClr val="000000"/>
                </a:solidFill>
                <a:latin typeface="Aptos"/>
              </a:rPr>
              <a:t> </a:t>
            </a:r>
            <a:r>
              <a:rPr lang="es-ES" dirty="0">
                <a:solidFill>
                  <a:srgbClr val="000000"/>
                </a:solidFill>
                <a:latin typeface="Aptos"/>
              </a:rPr>
              <a:t>Compares performance </a:t>
            </a:r>
            <a:r>
              <a:rPr lang="es-ES" dirty="0" err="1">
                <a:solidFill>
                  <a:srgbClr val="000000"/>
                </a:solidFill>
                <a:latin typeface="Aptos"/>
              </a:rPr>
              <a:t>across</a:t>
            </a:r>
            <a:r>
              <a:rPr lang="es-ES" dirty="0">
                <a:solidFill>
                  <a:srgbClr val="000000"/>
                </a:solidFill>
                <a:latin typeface="Aptos"/>
              </a:rPr>
              <a:t> Spotify, Apple Music, and </a:t>
            </a:r>
            <a:r>
              <a:rPr lang="es-ES" dirty="0" err="1">
                <a:solidFill>
                  <a:srgbClr val="000000"/>
                </a:solidFill>
                <a:latin typeface="Aptos"/>
              </a:rPr>
              <a:t>Deezer</a:t>
            </a:r>
            <a:r>
              <a:rPr lang="es-ES" dirty="0">
                <a:solidFill>
                  <a:srgbClr val="000000"/>
                </a:solidFill>
                <a:latin typeface="Aptos"/>
              </a:rPr>
              <a:t> </a:t>
            </a:r>
            <a:r>
              <a:rPr lang="es-ES" dirty="0" err="1">
                <a:solidFill>
                  <a:srgbClr val="000000"/>
                </a:solidFill>
                <a:latin typeface="Aptos"/>
              </a:rPr>
              <a:t>for</a:t>
            </a:r>
            <a:r>
              <a:rPr lang="es-ES" dirty="0">
                <a:solidFill>
                  <a:srgbClr val="000000"/>
                </a:solidFill>
                <a:latin typeface="Aptos"/>
              </a:rPr>
              <a:t> </a:t>
            </a:r>
            <a:r>
              <a:rPr lang="es-ES" dirty="0" err="1">
                <a:solidFill>
                  <a:srgbClr val="000000"/>
                </a:solidFill>
                <a:latin typeface="Aptos"/>
              </a:rPr>
              <a:t>the</a:t>
            </a:r>
            <a:r>
              <a:rPr lang="es-ES" dirty="0">
                <a:solidFill>
                  <a:srgbClr val="000000"/>
                </a:solidFill>
                <a:latin typeface="Aptos"/>
              </a:rPr>
              <a:t> active </a:t>
            </a:r>
            <a:r>
              <a:rPr lang="es-ES" dirty="0" err="1">
                <a:solidFill>
                  <a:srgbClr val="000000"/>
                </a:solidFill>
                <a:latin typeface="Aptos"/>
              </a:rPr>
              <a:t>selection</a:t>
            </a:r>
            <a:r>
              <a:rPr lang="es-ES" dirty="0">
                <a:solidFill>
                  <a:srgbClr val="000000"/>
                </a:solidFill>
                <a:latin typeface="Aptos"/>
              </a:rPr>
              <a:t>.</a:t>
            </a:r>
            <a:endParaRPr lang="es-ES">
              <a:latin typeface="Aptos"/>
            </a:endParaRPr>
          </a:p>
          <a:p>
            <a:endParaRPr lang="es-ES" sz="1400"/>
          </a:p>
        </p:txBody>
      </p:sp>
    </p:spTree>
    <p:extLst>
      <p:ext uri="{BB962C8B-B14F-4D97-AF65-F5344CB8AC3E}">
        <p14:creationId xmlns:p14="http://schemas.microsoft.com/office/powerpoint/2010/main" val="4114467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BA1A3-080D-3EB1-C4A7-965A6DF51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399" y="4051963"/>
            <a:ext cx="4291285" cy="585058"/>
          </a:xfrm>
        </p:spPr>
        <p:txBody>
          <a:bodyPr/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Filter</a:t>
            </a:r>
            <a:r>
              <a:rPr lang="es-ES" dirty="0">
                <a:solidFill>
                  <a:schemeClr val="bg1"/>
                </a:solidFill>
              </a:rPr>
              <a:t> SELECTION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8B40F6-F4C7-587C-3D85-5F715D086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66983" y="3107415"/>
            <a:ext cx="5284408" cy="31771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s-ES" sz="2400" b="1" dirty="0" err="1">
                <a:solidFill>
                  <a:schemeClr val="bg1"/>
                </a:solidFill>
                <a:latin typeface="Aptos"/>
              </a:rPr>
              <a:t>Mode</a:t>
            </a:r>
            <a:r>
              <a:rPr lang="es-ES" sz="2400" b="1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Aptos"/>
              </a:rPr>
              <a:t>Filter</a:t>
            </a:r>
            <a:endParaRPr lang="es-ES" sz="2400" b="1" dirty="0">
              <a:solidFill>
                <a:schemeClr val="bg1"/>
              </a:solidFill>
              <a:latin typeface="Aptos"/>
            </a:endParaRPr>
          </a:p>
          <a:p>
            <a:pPr algn="ctr"/>
            <a:r>
              <a:rPr lang="es-ES" sz="2400" b="1" dirty="0" err="1">
                <a:solidFill>
                  <a:schemeClr val="bg1"/>
                </a:solidFill>
                <a:latin typeface="Aptos"/>
              </a:rPr>
              <a:t>Artist</a:t>
            </a:r>
            <a:r>
              <a:rPr lang="es-ES" sz="2400" b="1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Aptos"/>
              </a:rPr>
              <a:t>Search</a:t>
            </a:r>
            <a:endParaRPr lang="es-ES" sz="2400" b="1" dirty="0">
              <a:solidFill>
                <a:schemeClr val="bg1"/>
              </a:solidFill>
              <a:latin typeface="Aptos"/>
            </a:endParaRPr>
          </a:p>
          <a:p>
            <a:pPr algn="ctr"/>
            <a:r>
              <a:rPr lang="es-ES" sz="2400" b="1" dirty="0" err="1">
                <a:solidFill>
                  <a:schemeClr val="bg1"/>
                </a:solidFill>
                <a:latin typeface="Aptos"/>
              </a:rPr>
              <a:t>Range</a:t>
            </a:r>
            <a:r>
              <a:rPr lang="es-ES" sz="2400" b="1" dirty="0">
                <a:solidFill>
                  <a:schemeClr val="bg1"/>
                </a:solidFill>
                <a:latin typeface="Aptos"/>
              </a:rPr>
              <a:t> Slider</a:t>
            </a:r>
          </a:p>
          <a:p>
            <a:pPr algn="ctr"/>
            <a:r>
              <a:rPr lang="es-ES" sz="2400" b="1" dirty="0" err="1">
                <a:solidFill>
                  <a:schemeClr val="bg1"/>
                </a:solidFill>
                <a:latin typeface="Aptos"/>
              </a:rPr>
              <a:t>Badge</a:t>
            </a:r>
            <a:r>
              <a:rPr lang="es-ES" sz="2400" b="1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Aptos"/>
              </a:rPr>
              <a:t>Counter</a:t>
            </a:r>
            <a:endParaRPr lang="es-ES" sz="2400" b="1" dirty="0">
              <a:solidFill>
                <a:schemeClr val="bg1"/>
              </a:solidFill>
              <a:latin typeface="Aptos"/>
            </a:endParaRPr>
          </a:p>
          <a:p>
            <a:pPr algn="ctr"/>
            <a:r>
              <a:rPr lang="es-ES" sz="2400" b="1" dirty="0">
                <a:solidFill>
                  <a:schemeClr val="bg1"/>
                </a:solidFill>
                <a:latin typeface="Aptos"/>
              </a:rPr>
              <a:t>Clear </a:t>
            </a:r>
            <a:r>
              <a:rPr lang="es-ES" sz="2400" b="1" dirty="0" err="1">
                <a:solidFill>
                  <a:schemeClr val="bg1"/>
                </a:solidFill>
                <a:latin typeface="Aptos"/>
              </a:rPr>
              <a:t>All</a:t>
            </a:r>
            <a:endParaRPr lang="es-ES" sz="2400" b="1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7CB343-2F93-5052-AE4D-BC0D1B7A3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85F1-D891-4B25-8224-645D54FBEDFE}" type="datetime1">
              <a:t>22/02/2026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7467AF-CA19-E8D8-EE27-5DE437768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5614A9-5CA2-6B31-E582-526482AD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16</a:t>
            </a:fld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61E345-FC59-EF29-35E1-89512292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6" y="-495"/>
            <a:ext cx="12192000" cy="211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13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3C9C3-106B-04D6-0B22-9323D88BD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43" y="257658"/>
            <a:ext cx="3560912" cy="602281"/>
          </a:xfrm>
        </p:spPr>
        <p:txBody>
          <a:bodyPr anchor="b">
            <a:normAutofit/>
          </a:bodyPr>
          <a:lstStyle/>
          <a:p>
            <a:r>
              <a:rPr lang="es-ES" err="1">
                <a:solidFill>
                  <a:schemeClr val="bg1"/>
                </a:solidFill>
              </a:rPr>
              <a:t>The</a:t>
            </a:r>
            <a:r>
              <a:rPr lang="es-ES">
                <a:solidFill>
                  <a:schemeClr val="bg1"/>
                </a:solidFill>
              </a:rPr>
              <a:t> Lasso Tool</a:t>
            </a:r>
          </a:p>
        </p:txBody>
      </p:sp>
      <p:pic>
        <p:nvPicPr>
          <p:cNvPr id="4" name="Marcador de contenido 3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02BBE809-D65D-1B59-CA92-62CCA21FD0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744" y="2770828"/>
            <a:ext cx="6219669" cy="3957822"/>
          </a:xfrm>
          <a:prstGeom prst="rect">
            <a:avLst/>
          </a:pr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D2D44BD-B1CF-76C2-A859-B857C0C36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4871" y="873898"/>
            <a:ext cx="5582587" cy="18680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rgbClr val="000000"/>
                </a:solidFill>
                <a:ea typeface="+mn-lt"/>
                <a:cs typeface="+mn-lt"/>
              </a:rPr>
              <a:t>Ghosting Effect:</a:t>
            </a: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 Non-selected songs are faded</a:t>
            </a:r>
          </a:p>
          <a:p>
            <a:pPr>
              <a:buNone/>
            </a:pPr>
            <a:r>
              <a:rPr lang="en-US" sz="1600" b="1">
                <a:solidFill>
                  <a:srgbClr val="000000"/>
                </a:solidFill>
                <a:ea typeface="+mn-lt"/>
                <a:cs typeface="+mn-lt"/>
              </a:rPr>
              <a:t>Mechanism:</a:t>
            </a: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 When a user selects a group </a:t>
            </a:r>
            <a:endParaRPr lang="en-US" sz="1600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The average audio profile in the Radar Chart.</a:t>
            </a:r>
            <a:endParaRPr lang="en-US"/>
          </a:p>
          <a:p>
            <a:pPr>
              <a:buFont typeface="Arial"/>
              <a:buChar char="•"/>
            </a:pPr>
            <a:r>
              <a:rPr lang="en-US" sz="1600" err="1">
                <a:solidFill>
                  <a:srgbClr val="000000"/>
                </a:solidFill>
              </a:rPr>
              <a:t>Correllation</a:t>
            </a:r>
            <a:r>
              <a:rPr lang="en-US" sz="1600">
                <a:solidFill>
                  <a:srgbClr val="000000"/>
                </a:solidFill>
              </a:rPr>
              <a:t> between audio </a:t>
            </a:r>
            <a:r>
              <a:rPr lang="en-US" sz="1600" err="1">
                <a:solidFill>
                  <a:srgbClr val="000000"/>
                </a:solidFill>
              </a:rPr>
              <a:t>featur</a:t>
            </a:r>
            <a:r>
              <a:rPr lang="en-US" sz="1600">
                <a:solidFill>
                  <a:srgbClr val="000000"/>
                </a:solidFill>
              </a:rPr>
              <a:t>es in </a:t>
            </a:r>
            <a:r>
              <a:rPr lang="en-US" sz="1600" err="1">
                <a:solidFill>
                  <a:srgbClr val="000000"/>
                </a:solidFill>
              </a:rPr>
              <a:t>Battlegorund</a:t>
            </a:r>
          </a:p>
          <a:p>
            <a:pPr marL="0" indent="0">
              <a:buNone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DC4084EB-DF27-AF5D-292D-D35270B5F5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4C459EF-4E81-450D-84E9-051E2FFC683D}" type="datetime1">
              <a:pPr>
                <a:spcAft>
                  <a:spcPts val="600"/>
                </a:spcAft>
              </a:pPr>
              <a:t>22/02/2026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E91348CE-14C4-C8EC-B837-CCA98214D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E31D2E4F-D3C1-EA27-765B-6E0EEDAD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/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5" name="Imagen 4" descr="Gráfico, Gráfico radial&#10;&#10;El contenido generado por IA puede ser incorrecto.">
            <a:extLst>
              <a:ext uri="{FF2B5EF4-FFF2-40B4-BE49-F238E27FC236}">
                <a16:creationId xmlns:a16="http://schemas.microsoft.com/office/drawing/2014/main" id="{34DF6EDB-6135-FB2B-1B7B-E1BFFA811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193" y="312"/>
            <a:ext cx="5368040" cy="4052967"/>
          </a:xfrm>
          <a:prstGeom prst="rect">
            <a:avLst/>
          </a:prstGeom>
        </p:spPr>
      </p:pic>
      <p:pic>
        <p:nvPicPr>
          <p:cNvPr id="6" name="Imagen 5" descr="Tabla&#10;&#10;El contenido generado por IA puede ser incorrecto.">
            <a:extLst>
              <a:ext uri="{FF2B5EF4-FFF2-40B4-BE49-F238E27FC236}">
                <a16:creationId xmlns:a16="http://schemas.microsoft.com/office/drawing/2014/main" id="{7C3FCEB8-9180-3CD4-B0C4-4B51F81BC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386" y="4080603"/>
            <a:ext cx="5957653" cy="27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67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rújula sobre un fondo azul">
            <a:extLst>
              <a:ext uri="{FF2B5EF4-FFF2-40B4-BE49-F238E27FC236}">
                <a16:creationId xmlns:a16="http://schemas.microsoft.com/office/drawing/2014/main" id="{31149A47-BB9B-9CBD-C7F4-3EA560A161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674" r="9085" b="-7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D4E078D-4889-6A41-6DB1-70ECEE20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0" y="978408"/>
            <a:ext cx="9492736" cy="3969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err="1">
                <a:solidFill>
                  <a:schemeClr val="bg1"/>
                </a:solidFill>
              </a:rPr>
              <a:t>Discovered</a:t>
            </a:r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en-US" sz="3600" err="1">
                <a:solidFill>
                  <a:schemeClr val="bg1"/>
                </a:solidFill>
              </a:rPr>
              <a:t>Insights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D4CCA30-6B72-69FC-3A12-162377BC50A3}"/>
              </a:ext>
            </a:extLst>
          </p:cNvPr>
          <p:cNvSpPr txBox="1"/>
          <p:nvPr/>
        </p:nvSpPr>
        <p:spPr>
          <a:xfrm>
            <a:off x="1799166" y="2275416"/>
            <a:ext cx="555465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s-ES" sz="2400" b="1">
                <a:solidFill>
                  <a:schemeClr val="bg1"/>
                </a:solidFill>
                <a:latin typeface="Aptos"/>
              </a:rPr>
              <a:t>"STUDIO POLISH"</a:t>
            </a:r>
          </a:p>
          <a:p>
            <a:pPr marL="342900" indent="-342900">
              <a:buAutoNum type="arabicPeriod"/>
            </a:pPr>
            <a:endParaRPr lang="es-ES" sz="2400" b="1" dirty="0">
              <a:solidFill>
                <a:schemeClr val="bg1"/>
              </a:solidFill>
              <a:latin typeface="Aptos"/>
            </a:endParaRPr>
          </a:p>
          <a:p>
            <a:pPr marL="342900" indent="-342900">
              <a:buAutoNum type="arabicPeriod"/>
            </a:pPr>
            <a:r>
              <a:rPr lang="es-ES" sz="2400" b="1">
                <a:solidFill>
                  <a:schemeClr val="bg1"/>
                </a:solidFill>
                <a:latin typeface="Aptos"/>
              </a:rPr>
              <a:t>"SYNTHETIC-ORGANIC TRADE OFF"</a:t>
            </a:r>
          </a:p>
          <a:p>
            <a:pPr marL="342900" indent="-342900">
              <a:buAutoNum type="arabicPeriod"/>
            </a:pPr>
            <a:endParaRPr lang="es-ES" sz="2400" b="1" dirty="0">
              <a:solidFill>
                <a:schemeClr val="bg1"/>
              </a:solidFill>
              <a:latin typeface="Aptos"/>
            </a:endParaRPr>
          </a:p>
          <a:p>
            <a:pPr marL="342900" indent="-342900">
              <a:buAutoNum type="arabicPeriod"/>
            </a:pPr>
            <a:r>
              <a:rPr lang="es-ES" sz="2400" b="1">
                <a:solidFill>
                  <a:schemeClr val="bg1"/>
                </a:solidFill>
                <a:latin typeface="Aptos"/>
              </a:rPr>
              <a:t>"SOME OBSERVATIONS"</a:t>
            </a:r>
          </a:p>
          <a:p>
            <a:pPr marL="342900" indent="-342900">
              <a:buAutoNum type="arabicPeriod"/>
            </a:pPr>
            <a:endParaRPr lang="es-ES"/>
          </a:p>
          <a:p>
            <a:pPr marL="342900" indent="-342900">
              <a:buAutoNum type="arabicPeriod"/>
            </a:pPr>
            <a:endParaRPr lang="es-ES"/>
          </a:p>
          <a:p>
            <a:pPr marL="342900" indent="-342900">
              <a:buAutoNum type="arabicPeriod"/>
            </a:pPr>
            <a:endParaRPr lang="es-ES"/>
          </a:p>
          <a:p>
            <a:pPr marL="342900" indent="-342900">
              <a:buAutoNum type="arabicPeriod"/>
            </a:pPr>
            <a:endParaRPr lang="es-ES"/>
          </a:p>
          <a:p>
            <a:pPr marL="342900" indent="-342900">
              <a:buAutoNum type="arabicPeriod"/>
            </a:pPr>
            <a:endParaRPr lang="es-ES"/>
          </a:p>
          <a:p>
            <a:pPr marL="342900" indent="-342900">
              <a:buAutoNum type="arabicPeriod"/>
            </a:pPr>
            <a:endParaRPr lang="es-ES"/>
          </a:p>
          <a:p>
            <a:pPr marL="342900" indent="-342900">
              <a:buAutoNum type="arabicPeriod"/>
            </a:pPr>
            <a:endParaRPr lang="es-ES"/>
          </a:p>
          <a:p>
            <a:pPr marL="342900" indent="-342900">
              <a:buAutoNum type="arabicPeriod"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7164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97A8B-2C83-3E14-E610-2F56C1D49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18985"/>
            <a:ext cx="9238434" cy="753400"/>
          </a:xfrm>
        </p:spPr>
        <p:txBody>
          <a:bodyPr/>
          <a:lstStyle/>
          <a:p>
            <a:pPr algn="ctr"/>
            <a:r>
              <a:rPr lang="es-ES">
                <a:solidFill>
                  <a:schemeClr val="bg1"/>
                </a:solidFill>
              </a:rPr>
              <a:t>Studio </a:t>
            </a:r>
            <a:r>
              <a:rPr lang="es-ES" err="1">
                <a:solidFill>
                  <a:schemeClr val="bg1"/>
                </a:solidFill>
              </a:rPr>
              <a:t>Polish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E63746-CF6A-567B-6555-15A4994D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639" y="849712"/>
            <a:ext cx="10844663" cy="186936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Aptos"/>
              </a:rPr>
              <a:t>Low </a:t>
            </a:r>
            <a:r>
              <a:rPr lang="es-ES" b="1" dirty="0" err="1">
                <a:solidFill>
                  <a:schemeClr val="bg1"/>
                </a:solidFill>
                <a:latin typeface="Aptos"/>
              </a:rPr>
              <a:t>Liveness</a:t>
            </a:r>
            <a:r>
              <a:rPr lang="es-ES" b="1" dirty="0">
                <a:solidFill>
                  <a:schemeClr val="bg1"/>
                </a:solidFill>
                <a:latin typeface="Aptos"/>
              </a:rPr>
              <a:t>  + Low </a:t>
            </a:r>
            <a:r>
              <a:rPr lang="es-ES" b="1" dirty="0" err="1">
                <a:solidFill>
                  <a:schemeClr val="bg1"/>
                </a:solidFill>
                <a:latin typeface="Aptos"/>
              </a:rPr>
              <a:t>Speechiness</a:t>
            </a:r>
            <a:r>
              <a:rPr lang="es-ES" b="1" dirty="0">
                <a:solidFill>
                  <a:schemeClr val="bg1"/>
                </a:solidFill>
                <a:latin typeface="Aptos"/>
              </a:rPr>
              <a:t> </a:t>
            </a:r>
            <a:endParaRPr lang="es-ES"/>
          </a:p>
          <a:p>
            <a:pPr marL="0" indent="0">
              <a:buNone/>
            </a:pPr>
            <a:r>
              <a:rPr lang="es-ES" b="1" dirty="0" err="1">
                <a:solidFill>
                  <a:schemeClr val="bg1"/>
                </a:solidFill>
                <a:latin typeface="Aptos"/>
              </a:rPr>
              <a:t>Insight</a:t>
            </a:r>
            <a:r>
              <a:rPr lang="es-ES" b="1" dirty="0">
                <a:solidFill>
                  <a:schemeClr val="bg1"/>
                </a:solidFill>
                <a:latin typeface="Aptos"/>
              </a:rPr>
              <a:t>: </a:t>
            </a:r>
            <a:endParaRPr lang="es-ES" b="1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r>
              <a:rPr lang="es-E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The</a:t>
            </a:r>
            <a:r>
              <a:rPr lang="es-E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2023 Top Charts are </a:t>
            </a:r>
            <a:r>
              <a:rPr lang="es-E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dominated</a:t>
            </a:r>
            <a:r>
              <a:rPr lang="es-E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by</a:t>
            </a:r>
            <a:r>
              <a:rPr lang="es-E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technical</a:t>
            </a:r>
            <a:r>
              <a:rPr lang="es-E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perfection</a:t>
            </a:r>
            <a:r>
              <a:rPr lang="es-E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.</a:t>
            </a:r>
            <a:endParaRPr lang="es-E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" b="1" dirty="0" err="1">
                <a:solidFill>
                  <a:schemeClr val="bg1"/>
                </a:solidFill>
                <a:latin typeface="Aptos"/>
              </a:rPr>
              <a:t>Conclusion</a:t>
            </a:r>
            <a:r>
              <a:rPr lang="es-ES" b="1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Aptos"/>
              </a:rPr>
              <a:t>for</a:t>
            </a:r>
            <a:r>
              <a:rPr lang="es-ES" b="1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Aptos"/>
              </a:rPr>
              <a:t>the</a:t>
            </a:r>
            <a:r>
              <a:rPr lang="es-ES" b="1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Aptos"/>
              </a:rPr>
              <a:t>analyst</a:t>
            </a:r>
            <a:endParaRPr lang="es-ES" b="1">
              <a:solidFill>
                <a:schemeClr val="bg1"/>
              </a:solidFill>
              <a:latin typeface="Aptos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C7F19E-D1AC-C208-B451-9C0C6C0A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8C5C1-DC0E-4444-8517-B99D6424535E}" type="datetime1">
              <a:t>22/02/2026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980DC5-D48A-76D8-0198-B81D7F49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89AFC8-F791-869C-AE85-39C921075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19</a:t>
            </a:fld>
            <a:endParaRPr lang="en-US"/>
          </a:p>
        </p:txBody>
      </p:sp>
      <p:pic>
        <p:nvPicPr>
          <p:cNvPr id="8" name="Imagen 7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DC9E0AAB-2150-AE11-CFF6-DC75AB25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384" y="2965770"/>
            <a:ext cx="5320899" cy="3738734"/>
          </a:xfrm>
          <a:prstGeom prst="rect">
            <a:avLst/>
          </a:prstGeom>
        </p:spPr>
      </p:pic>
      <p:pic>
        <p:nvPicPr>
          <p:cNvPr id="9" name="Imagen 8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D3E15295-1277-02B7-1A1C-630A9FB18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12" y="3009627"/>
            <a:ext cx="5286294" cy="365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28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 descr="Una pared pintada con una flecha y una diana">
            <a:extLst>
              <a:ext uri="{FF2B5EF4-FFF2-40B4-BE49-F238E27FC236}">
                <a16:creationId xmlns:a16="http://schemas.microsoft.com/office/drawing/2014/main" id="{1A16D5C9-4699-DE7E-C8E2-B2EAEE9D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511" t="10204" r="43" b="480"/>
          <a:stretch>
            <a:fillRect/>
          </a:stretch>
        </p:blipFill>
        <p:spPr>
          <a:xfrm>
            <a:off x="6245277" y="10"/>
            <a:ext cx="5948913" cy="685456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EA4E954-D0D6-EDBA-A4DF-30C733D50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87" y="762443"/>
            <a:ext cx="11343384" cy="25502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GOAL and </a:t>
            </a:r>
            <a:r>
              <a:rPr lang="en-US" sz="3200">
                <a:solidFill>
                  <a:schemeClr val="bg1"/>
                </a:solidFill>
              </a:rPr>
              <a:t>introduction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FFA29337-3446-E869-EB74-5BDAE74EA602}"/>
              </a:ext>
            </a:extLst>
          </p:cNvPr>
          <p:cNvSpPr txBox="1"/>
          <p:nvPr/>
        </p:nvSpPr>
        <p:spPr>
          <a:xfrm>
            <a:off x="710213" y="2485747"/>
            <a:ext cx="6850601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es-ES" sz="2800" b="1" dirty="0" err="1">
                <a:solidFill>
                  <a:schemeClr val="bg1"/>
                </a:solidFill>
                <a:latin typeface="Aptos"/>
              </a:rPr>
              <a:t>Introduction</a:t>
            </a:r>
            <a:endParaRPr lang="es-ES" dirty="0" err="1">
              <a:solidFill>
                <a:schemeClr val="bg1"/>
              </a:solidFill>
            </a:endParaRPr>
          </a:p>
          <a:p>
            <a:endParaRPr lang="es-ES" sz="2800" b="1" dirty="0">
              <a:solidFill>
                <a:schemeClr val="bg1"/>
              </a:solidFill>
              <a:latin typeface="Aptos"/>
            </a:endParaRPr>
          </a:p>
          <a:p>
            <a:endParaRPr lang="es-ES" sz="2800" b="1" dirty="0">
              <a:solidFill>
                <a:schemeClr val="bg1"/>
              </a:solidFill>
              <a:latin typeface="Aptos"/>
            </a:endParaRPr>
          </a:p>
          <a:p>
            <a:r>
              <a:rPr lang="es-ES" sz="2800" b="1" dirty="0">
                <a:solidFill>
                  <a:schemeClr val="bg1"/>
                </a:solidFill>
                <a:latin typeface="Aptos"/>
              </a:rPr>
              <a:t>2. </a:t>
            </a:r>
            <a:r>
              <a:rPr lang="es-ES" sz="2800" b="1" err="1">
                <a:solidFill>
                  <a:schemeClr val="bg1"/>
                </a:solidFill>
                <a:latin typeface="Aptos"/>
              </a:rPr>
              <a:t>Intended</a:t>
            </a:r>
            <a:r>
              <a:rPr lang="es-ES" sz="2800" b="1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2800" b="1">
                <a:solidFill>
                  <a:schemeClr val="bg1"/>
                </a:solidFill>
                <a:latin typeface="Aptos"/>
              </a:rPr>
              <a:t>users:</a:t>
            </a:r>
            <a:endParaRPr lang="es-ES" sz="1200" b="1">
              <a:solidFill>
                <a:schemeClr val="bg1"/>
              </a:solidFill>
              <a:latin typeface="Aptos"/>
            </a:endParaRPr>
          </a:p>
          <a:p>
            <a:endParaRPr lang="es-ES" sz="1200" b="1" dirty="0">
              <a:solidFill>
                <a:schemeClr val="bg1"/>
              </a:solidFill>
              <a:latin typeface="Aptos"/>
            </a:endParaRPr>
          </a:p>
          <a:p>
            <a:r>
              <a:rPr lang="es-ES" sz="1600" b="1">
                <a:solidFill>
                  <a:schemeClr val="bg1"/>
                </a:solidFill>
                <a:latin typeface="Aptos"/>
              </a:rPr>
              <a:t>    - A&amp;R profesionals and  Data Analyst</a:t>
            </a:r>
          </a:p>
          <a:p>
            <a:endParaRPr lang="es-ES" sz="1600" b="1" dirty="0">
              <a:solidFill>
                <a:schemeClr val="bg1"/>
              </a:solidFill>
              <a:latin typeface="Aptos"/>
            </a:endParaRPr>
          </a:p>
          <a:p>
            <a:endParaRPr lang="es-ES" sz="1600" b="1" dirty="0">
              <a:solidFill>
                <a:schemeClr val="bg1"/>
              </a:solidFill>
              <a:latin typeface="Aptos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ptos"/>
              </a:rPr>
              <a:t>3. Core </a:t>
            </a:r>
            <a:r>
              <a:rPr lang="es-ES" sz="2400" b="1" dirty="0" err="1">
                <a:solidFill>
                  <a:schemeClr val="bg1"/>
                </a:solidFill>
                <a:latin typeface="Aptos"/>
              </a:rPr>
              <a:t>Design</a:t>
            </a:r>
            <a:r>
              <a:rPr lang="es-ES" sz="2400" b="1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Aptos"/>
              </a:rPr>
              <a:t>Decisions</a:t>
            </a:r>
            <a:endParaRPr lang="es-ES" sz="2400" b="1" dirty="0">
              <a:solidFill>
                <a:schemeClr val="bg1"/>
              </a:solidFill>
              <a:latin typeface="Aptos"/>
            </a:endParaRPr>
          </a:p>
          <a:p>
            <a:pPr marL="285750" indent="-285750">
              <a:buAutoNum type="arabicPeriod"/>
            </a:pPr>
            <a:endParaRPr lang="es-ES" sz="2800" b="1" dirty="0">
              <a:solidFill>
                <a:schemeClr val="bg1"/>
              </a:solidFill>
              <a:latin typeface="Aptos"/>
            </a:endParaRPr>
          </a:p>
          <a:p>
            <a:endParaRPr lang="es-ES" sz="2800" b="1" dirty="0">
              <a:solidFill>
                <a:srgbClr val="000000"/>
              </a:solidFill>
              <a:latin typeface="Aptos"/>
            </a:endParaRP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2894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ADE6C-4D08-CF66-D21F-718E2805E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 anchor="b"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Synthetic-organic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trade</a:t>
            </a:r>
            <a:r>
              <a:rPr lang="es-ES" dirty="0">
                <a:solidFill>
                  <a:schemeClr val="bg1"/>
                </a:solidFill>
              </a:rPr>
              <a:t> off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A1B27A-7661-6210-9DF9-6C16237CDA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000" b="1" dirty="0" err="1">
                <a:solidFill>
                  <a:schemeClr val="bg1"/>
                </a:solidFill>
                <a:latin typeface="Aptos"/>
              </a:rPr>
              <a:t>Acousticness</a:t>
            </a:r>
            <a:r>
              <a:rPr lang="es-ES" sz="2000" b="1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Aptos"/>
              </a:rPr>
              <a:t>divided</a:t>
            </a:r>
            <a:endParaRPr lang="es-ES" sz="2000" b="1" dirty="0">
              <a:solidFill>
                <a:schemeClr val="bg1"/>
              </a:solidFill>
              <a:latin typeface="Aptos"/>
            </a:endParaRPr>
          </a:p>
          <a:p>
            <a:pPr marL="0" indent="0">
              <a:buNone/>
            </a:pPr>
            <a:r>
              <a:rPr lang="es-ES" sz="2000" b="1" dirty="0" err="1">
                <a:solidFill>
                  <a:schemeClr val="bg1"/>
                </a:solidFill>
                <a:latin typeface="Aptos"/>
              </a:rPr>
              <a:t>Insight</a:t>
            </a:r>
            <a:r>
              <a:rPr lang="es-ES" sz="2000" b="1" dirty="0">
                <a:solidFill>
                  <a:schemeClr val="bg1"/>
                </a:solidFill>
                <a:latin typeface="Aptos"/>
              </a:rPr>
              <a:t>:</a:t>
            </a:r>
            <a:endParaRPr lang="es-ES" sz="2000" b="1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r>
              <a:rPr lang="es-ES" sz="2000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A </a:t>
            </a:r>
            <a:r>
              <a:rPr lang="es-ES" sz="2000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clear</a:t>
            </a:r>
            <a:r>
              <a:rPr lang="es-ES" sz="2000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polarization</a:t>
            </a:r>
            <a:r>
              <a:rPr lang="es-ES" sz="2000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in </a:t>
            </a:r>
            <a:r>
              <a:rPr lang="es-ES" sz="2000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instrumentation</a:t>
            </a:r>
            <a:r>
              <a:rPr lang="es-ES" sz="2000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.</a:t>
            </a:r>
            <a:endParaRPr lang="es-ES">
              <a:solidFill>
                <a:schemeClr val="bg1"/>
              </a:solidFill>
              <a:latin typeface="Aptos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2000" b="1" dirty="0" err="1">
                <a:solidFill>
                  <a:schemeClr val="bg1"/>
                </a:solidFill>
                <a:latin typeface="Aptos"/>
              </a:rPr>
              <a:t>Conclusion</a:t>
            </a:r>
            <a:r>
              <a:rPr lang="es-ES" sz="2000" b="1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Aptos"/>
              </a:rPr>
              <a:t>for</a:t>
            </a:r>
            <a:r>
              <a:rPr lang="es-ES" sz="2000" b="1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Aptos"/>
              </a:rPr>
              <a:t>the</a:t>
            </a:r>
            <a:r>
              <a:rPr lang="es-ES" sz="2000" b="1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Aptos"/>
              </a:rPr>
              <a:t>analyst</a:t>
            </a:r>
            <a:r>
              <a:rPr lang="es-ES" sz="2000" b="1" dirty="0">
                <a:solidFill>
                  <a:schemeClr val="bg1"/>
                </a:solidFill>
                <a:latin typeface="Aptos"/>
              </a:rPr>
              <a:t> </a:t>
            </a:r>
            <a:endParaRPr lang="es-ES" sz="2000" b="1">
              <a:solidFill>
                <a:schemeClr val="bg1"/>
              </a:solidFill>
              <a:latin typeface="Aptos"/>
            </a:endParaRPr>
          </a:p>
        </p:txBody>
      </p:sp>
      <p:pic>
        <p:nvPicPr>
          <p:cNvPr id="7" name="Imagen 6" descr="Gráfico, Gráfico de burbujas&#10;&#10;El contenido generado por IA puede ser incorrecto.">
            <a:extLst>
              <a:ext uri="{FF2B5EF4-FFF2-40B4-BE49-F238E27FC236}">
                <a16:creationId xmlns:a16="http://schemas.microsoft.com/office/drawing/2014/main" id="{E2514ECC-7723-5896-46AE-E608F583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47" r="12168"/>
          <a:stretch>
            <a:fillRect/>
          </a:stretch>
        </p:blipFill>
        <p:spPr>
          <a:xfrm>
            <a:off x="6172200" y="2135565"/>
            <a:ext cx="4493395" cy="3960356"/>
          </a:xfrm>
          <a:prstGeom prst="rect">
            <a:avLst/>
          </a:prstGeom>
          <a:noFill/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0E838A-7173-517A-C6AA-C6E642F289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FE0E26-31A4-4999-9068-FE27DEC25E3E}" type="datetime1">
              <a:pPr>
                <a:spcAft>
                  <a:spcPts val="600"/>
                </a:spcAft>
              </a:pPr>
              <a:t>22/02/2026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0D91C7-F7A5-09D9-C48A-AEDD2A48D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FE8D08-6DF4-3EC4-879F-909A35C74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5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379A4-A4C2-DC50-0D6F-F0BAAB0CA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709" y="1013411"/>
            <a:ext cx="5253011" cy="889592"/>
          </a:xfrm>
        </p:spPr>
        <p:txBody>
          <a:bodyPr anchor="b">
            <a:normAutofit/>
          </a:bodyPr>
          <a:lstStyle/>
          <a:p>
            <a:r>
              <a:rPr lang="es-ES" sz="3600" err="1">
                <a:solidFill>
                  <a:schemeClr val="bg1"/>
                </a:solidFill>
              </a:rPr>
              <a:t>Some</a:t>
            </a:r>
            <a:r>
              <a:rPr lang="es-ES" sz="3600" dirty="0">
                <a:solidFill>
                  <a:schemeClr val="bg1"/>
                </a:solidFill>
              </a:rPr>
              <a:t> </a:t>
            </a:r>
            <a:r>
              <a:rPr lang="es-ES" sz="3600" err="1">
                <a:solidFill>
                  <a:schemeClr val="bg1"/>
                </a:solidFill>
              </a:rPr>
              <a:t>observations</a:t>
            </a:r>
            <a:endParaRPr lang="es-ES" sz="3600" dirty="0">
              <a:solidFill>
                <a:schemeClr val="bg1"/>
              </a:solidFill>
            </a:endParaRPr>
          </a:p>
        </p:txBody>
      </p:sp>
      <p:pic>
        <p:nvPicPr>
          <p:cNvPr id="3" name="Imagen 2" descr="L'invenzione del telescopio: storia dello strumento con cui osserviamo  l'universo">
            <a:extLst>
              <a:ext uri="{FF2B5EF4-FFF2-40B4-BE49-F238E27FC236}">
                <a16:creationId xmlns:a16="http://schemas.microsoft.com/office/drawing/2014/main" id="{AD0709DB-B277-B819-1509-DC9031A01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66" y="2429857"/>
            <a:ext cx="4495800" cy="3371850"/>
          </a:xfrm>
          <a:prstGeom prst="rect">
            <a:avLst/>
          </a:prstGeom>
          <a:noFill/>
        </p:spPr>
      </p:pic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35C87E6A-9350-1A3B-246B-2B38D87E5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7380" y="2826298"/>
            <a:ext cx="5537382" cy="32697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s-ES" b="1" dirty="0">
              <a:solidFill>
                <a:schemeClr val="bg1"/>
              </a:solidFill>
              <a:latin typeface="Aptos"/>
            </a:endParaRPr>
          </a:p>
          <a:p>
            <a:r>
              <a:rPr lang="es-ES" sz="2400" b="1" dirty="0" err="1">
                <a:solidFill>
                  <a:schemeClr val="bg1"/>
                </a:solidFill>
                <a:latin typeface="Aptos"/>
              </a:rPr>
              <a:t>Mode-Based</a:t>
            </a:r>
            <a:r>
              <a:rPr lang="es-ES" sz="2400" b="1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Aptos"/>
              </a:rPr>
              <a:t>Clustering</a:t>
            </a:r>
            <a:r>
              <a:rPr lang="es-ES" sz="2400" b="1" dirty="0">
                <a:solidFill>
                  <a:schemeClr val="bg1"/>
                </a:solidFill>
                <a:latin typeface="Aptos"/>
              </a:rPr>
              <a:t>: </a:t>
            </a:r>
            <a:r>
              <a:rPr lang="es-ES" sz="2400" b="1" dirty="0" err="1">
                <a:solidFill>
                  <a:schemeClr val="bg1"/>
                </a:solidFill>
                <a:latin typeface="Aptos"/>
              </a:rPr>
              <a:t>Beyond</a:t>
            </a:r>
            <a:r>
              <a:rPr lang="es-ES" sz="2400" b="1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Aptos"/>
              </a:rPr>
              <a:t>Tonality</a:t>
            </a:r>
            <a:endParaRPr lang="es-ES" sz="2400" b="1" dirty="0">
              <a:solidFill>
                <a:schemeClr val="bg1"/>
              </a:solidFill>
              <a:latin typeface="Aptos"/>
            </a:endParaRPr>
          </a:p>
          <a:p>
            <a:r>
              <a:rPr lang="es-ES" sz="2400" b="1" dirty="0" err="1">
                <a:solidFill>
                  <a:schemeClr val="bg1"/>
                </a:solidFill>
                <a:latin typeface="Aptos"/>
              </a:rPr>
              <a:t>Distribution</a:t>
            </a:r>
            <a:r>
              <a:rPr lang="es-ES" sz="2400" b="1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Aptos"/>
              </a:rPr>
              <a:t>of</a:t>
            </a:r>
            <a:r>
              <a:rPr lang="es-ES" sz="2400" b="1" dirty="0">
                <a:solidFill>
                  <a:schemeClr val="bg1"/>
                </a:solidFill>
                <a:latin typeface="Aptos"/>
              </a:rPr>
              <a:t> High-</a:t>
            </a:r>
            <a:r>
              <a:rPr lang="es-ES" sz="2400" b="1" dirty="0" err="1">
                <a:solidFill>
                  <a:schemeClr val="bg1"/>
                </a:solidFill>
                <a:latin typeface="Aptos"/>
              </a:rPr>
              <a:t>Stream</a:t>
            </a:r>
            <a:r>
              <a:rPr lang="es-ES" sz="2400" b="1" dirty="0">
                <a:solidFill>
                  <a:schemeClr val="bg1"/>
                </a:solidFill>
                <a:latin typeface="Aptos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Aptos"/>
              </a:rPr>
              <a:t>Songs</a:t>
            </a:r>
            <a:endParaRPr lang="es-ES" sz="2400" b="1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6F3870-3BA6-0447-2F9F-8A1DD0347D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7FCFD61-5F55-4FEC-8FEC-372804FC4359}" type="datetime1">
              <a:rPr lang="en-US"/>
              <a:pPr>
                <a:spcAft>
                  <a:spcPts val="600"/>
                </a:spcAft>
              </a:pPr>
              <a:t>2/22/2026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263698-C35B-AA4C-AF38-7F92584E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746430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2B1DE-3ED0-2C67-26AC-66D28B68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dirty="0" err="1">
                <a:solidFill>
                  <a:schemeClr val="bg1"/>
                </a:solidFill>
                <a:ea typeface="+mj-lt"/>
                <a:cs typeface="+mj-lt"/>
              </a:rPr>
              <a:t>Conclusion</a:t>
            </a:r>
            <a:endParaRPr lang="es-ES" sz="480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5AFB66-ACF5-64DD-A3DF-453F96702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8010463" cy="456651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s-ES" dirty="0">
              <a:solidFill>
                <a:srgbClr val="000000"/>
              </a:solidFill>
            </a:endParaRPr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AE7B7E-8B48-F08F-5F39-F215A0296D9E}"/>
              </a:ext>
            </a:extLst>
          </p:cNvPr>
          <p:cNvSpPr txBox="1"/>
          <p:nvPr/>
        </p:nvSpPr>
        <p:spPr>
          <a:xfrm>
            <a:off x="1696825" y="2298602"/>
            <a:ext cx="864146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 dirty="0" err="1">
                <a:solidFill>
                  <a:srgbClr val="000000"/>
                </a:solidFill>
                <a:ea typeface="+mn-lt"/>
                <a:cs typeface="+mn-lt"/>
              </a:rPr>
              <a:t>SpotifyVA</a:t>
            </a:r>
            <a:r>
              <a:rPr lang="es-ES" sz="28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s-ES" sz="2800" b="1" dirty="0" err="1">
                <a:solidFill>
                  <a:srgbClr val="000000"/>
                </a:solidFill>
                <a:ea typeface="+mn-lt"/>
                <a:cs typeface="+mn-lt"/>
              </a:rPr>
              <a:t>Overview</a:t>
            </a:r>
            <a:endParaRPr lang="es-ES" sz="2800"/>
          </a:p>
          <a:p>
            <a:pPr algn="ctr"/>
            <a:endParaRPr lang="es-ES" sz="2800" b="1" dirty="0">
              <a:solidFill>
                <a:srgbClr val="000000"/>
              </a:solidFill>
            </a:endParaRPr>
          </a:p>
          <a:p>
            <a:pPr algn="ctr"/>
            <a:r>
              <a:rPr lang="es-ES" sz="2800" b="1" dirty="0" err="1">
                <a:solidFill>
                  <a:srgbClr val="000000"/>
                </a:solidFill>
              </a:rPr>
              <a:t>Academic</a:t>
            </a:r>
            <a:r>
              <a:rPr lang="es-ES" sz="2800" b="1" dirty="0">
                <a:solidFill>
                  <a:srgbClr val="000000"/>
                </a:solidFill>
              </a:rPr>
              <a:t> Compliance</a:t>
            </a:r>
          </a:p>
          <a:p>
            <a:pPr algn="ctr"/>
            <a:endParaRPr lang="es-ES" sz="2800" b="1" dirty="0">
              <a:solidFill>
                <a:srgbClr val="000000"/>
              </a:solidFill>
            </a:endParaRPr>
          </a:p>
          <a:p>
            <a:pPr algn="ctr"/>
            <a:r>
              <a:rPr lang="es-ES" sz="2800" b="1" dirty="0">
                <a:solidFill>
                  <a:srgbClr val="000000"/>
                </a:solidFill>
              </a:rPr>
              <a:t>Future </a:t>
            </a:r>
            <a:r>
              <a:rPr lang="es-ES" sz="2800" b="1" dirty="0" err="1">
                <a:solidFill>
                  <a:srgbClr val="000000"/>
                </a:solidFill>
              </a:rPr>
              <a:t>Work</a:t>
            </a:r>
            <a:endParaRPr lang="es-ES" sz="28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721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0150E1-A679-3F49-0317-2DA54599D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4868D-BD0C-C6A5-519B-CA5C708C9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87" y="762443"/>
            <a:ext cx="11343384" cy="25502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0">
                <a:solidFill>
                  <a:schemeClr val="bg1"/>
                </a:solidFill>
                <a:ea typeface="+mj-lt"/>
                <a:cs typeface="+mj-lt"/>
              </a:rPr>
              <a:t>Why a Dashboard for Music Analysis?</a:t>
            </a:r>
            <a:endParaRPr lang="es-ES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61D44B04-08FD-6EE7-783D-7B0A36C27D62}"/>
              </a:ext>
            </a:extLst>
          </p:cNvPr>
          <p:cNvSpPr txBox="1"/>
          <p:nvPr/>
        </p:nvSpPr>
        <p:spPr>
          <a:xfrm>
            <a:off x="383642" y="1865262"/>
            <a:ext cx="3465144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b="1" dirty="0" err="1">
                <a:solidFill>
                  <a:schemeClr val="bg1"/>
                </a:solidFill>
                <a:latin typeface="Trade Gothic Next Light"/>
              </a:rPr>
              <a:t>The</a:t>
            </a:r>
            <a:r>
              <a:rPr lang="es-ES" sz="2800" b="1" dirty="0">
                <a:solidFill>
                  <a:schemeClr val="bg1"/>
                </a:solidFill>
                <a:latin typeface="Trade Gothic Next Light"/>
              </a:rPr>
              <a:t> </a:t>
            </a:r>
            <a:r>
              <a:rPr lang="es-ES" sz="2800" b="1" dirty="0" err="1">
                <a:solidFill>
                  <a:schemeClr val="bg1"/>
                </a:solidFill>
                <a:ea typeface="+mn-lt"/>
                <a:cs typeface="+mn-lt"/>
              </a:rPr>
              <a:t>Challenge</a:t>
            </a:r>
            <a:r>
              <a:rPr lang="es-ES" sz="2800" b="1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s-ES" dirty="0">
              <a:solidFill>
                <a:schemeClr val="bg1"/>
              </a:solidFill>
            </a:endParaRPr>
          </a:p>
          <a:p>
            <a:endParaRPr lang="es-ES" sz="28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100M+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tracks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on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Spotify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with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rich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audio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features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(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energy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danceability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valence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, etc.)</a:t>
            </a:r>
            <a:endParaRPr lang="es-ES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Streaming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success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is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comp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l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ex — not ob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vious what makes songs popular</a:t>
            </a:r>
            <a:endParaRPr lang="es-ES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Data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exists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but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exploring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patterns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requires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technical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skills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(SQL, Python, etc.)</a:t>
            </a:r>
            <a:endParaRPr lang="es-ES" dirty="0">
              <a:solidFill>
                <a:schemeClr val="bg1"/>
              </a:solidFill>
            </a:endParaRPr>
          </a:p>
          <a:p>
            <a:endParaRPr lang="es-ES" sz="2800" b="1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E810D72-A75F-3F8E-5F68-13347D2AA742}"/>
              </a:ext>
            </a:extLst>
          </p:cNvPr>
          <p:cNvSpPr txBox="1"/>
          <p:nvPr/>
        </p:nvSpPr>
        <p:spPr>
          <a:xfrm>
            <a:off x="4356927" y="1865262"/>
            <a:ext cx="3465144" cy="4862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b="1" dirty="0" err="1">
                <a:solidFill>
                  <a:schemeClr val="bg1"/>
                </a:solidFill>
                <a:ea typeface="+mn-lt"/>
                <a:cs typeface="+mn-lt"/>
              </a:rPr>
              <a:t>The</a:t>
            </a:r>
            <a:r>
              <a:rPr lang="es-ES" sz="2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sz="2800" b="1" dirty="0" err="1">
                <a:solidFill>
                  <a:schemeClr val="bg1"/>
                </a:solidFill>
                <a:ea typeface="+mn-lt"/>
                <a:cs typeface="+mn-lt"/>
              </a:rPr>
              <a:t>Opportunity</a:t>
            </a:r>
            <a:r>
              <a:rPr lang="es-ES" sz="2800" b="1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s-ES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s-ES" sz="28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Visual interfaces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reveal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patterns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humans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can't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see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in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spreadsheets</a:t>
            </a:r>
            <a:endParaRPr lang="es-E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s-E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Interactive exploration lets users ask "what if?" questions in real-time</a:t>
            </a:r>
          </a:p>
          <a:p>
            <a:endParaRPr lang="es-E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Clustering similar songs helps A&amp;R professionals discover trends</a:t>
            </a:r>
          </a:p>
          <a:p>
            <a:endParaRPr lang="es-ES" sz="2800" b="1" dirty="0">
              <a:solidFill>
                <a:schemeClr val="bg1"/>
              </a:solidFill>
            </a:endParaRPr>
          </a:p>
          <a:p>
            <a:endParaRPr lang="es-ES" sz="2800" b="1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7A82C37-48FE-D245-5E76-3506E601DB15}"/>
              </a:ext>
            </a:extLst>
          </p:cNvPr>
          <p:cNvSpPr txBox="1"/>
          <p:nvPr/>
        </p:nvSpPr>
        <p:spPr>
          <a:xfrm>
            <a:off x="8003641" y="1865261"/>
            <a:ext cx="3465144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b="1" dirty="0" err="1">
                <a:solidFill>
                  <a:schemeClr val="bg1"/>
                </a:solidFill>
                <a:ea typeface="+mn-lt"/>
                <a:cs typeface="+mn-lt"/>
              </a:rPr>
              <a:t>Our</a:t>
            </a:r>
            <a:r>
              <a:rPr lang="es-ES" sz="2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sz="2800" b="1" dirty="0" err="1">
                <a:solidFill>
                  <a:schemeClr val="bg1"/>
                </a:solidFill>
                <a:ea typeface="+mn-lt"/>
                <a:cs typeface="+mn-lt"/>
              </a:rPr>
              <a:t>Solution</a:t>
            </a:r>
            <a:r>
              <a:rPr lang="es-ES" sz="2800" b="1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s-ES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s-ES" sz="28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t-SNE reduces 8 audio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features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→ 2D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space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(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clusters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emerge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naturally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s-E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Lasso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selection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+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coordinated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views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= explore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without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writing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code</a:t>
            </a:r>
            <a:endParaRPr lang="es-ES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s-E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Real Spotify 2023 data =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relevant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, real-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world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insights</a:t>
            </a:r>
            <a:endParaRPr lang="es-ES">
              <a:solidFill>
                <a:schemeClr val="bg1"/>
              </a:solidFill>
            </a:endParaRPr>
          </a:p>
          <a:p>
            <a:endParaRPr lang="es-ES" sz="2800" b="1" dirty="0">
              <a:solidFill>
                <a:schemeClr val="bg1"/>
              </a:solidFill>
              <a:latin typeface="Trade Gothic N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71483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178102-C905-1EF4-1AAC-689FF317C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FA77AF-AE58-7766-4F68-16638451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87" y="762443"/>
            <a:ext cx="11343384" cy="25502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0">
                <a:solidFill>
                  <a:schemeClr val="bg1"/>
                </a:solidFill>
                <a:ea typeface="+mj-lt"/>
                <a:cs typeface="+mj-lt"/>
              </a:rPr>
              <a:t>Who is this for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76B3B19-9915-F0B3-934D-BE8C35BB408D}"/>
              </a:ext>
            </a:extLst>
          </p:cNvPr>
          <p:cNvSpPr txBox="1"/>
          <p:nvPr/>
        </p:nvSpPr>
        <p:spPr>
          <a:xfrm>
            <a:off x="1201807" y="1875359"/>
            <a:ext cx="3465144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b="1" dirty="0" err="1">
                <a:solidFill>
                  <a:schemeClr val="bg1"/>
                </a:solidFill>
                <a:latin typeface="Trade Gothic Next Light"/>
              </a:rPr>
              <a:t>Primary</a:t>
            </a:r>
            <a:r>
              <a:rPr lang="es-ES" sz="2800" b="1" dirty="0">
                <a:solidFill>
                  <a:schemeClr val="bg1"/>
                </a:solidFill>
                <a:latin typeface="Trade Gothic Next Light"/>
              </a:rPr>
              <a:t> </a:t>
            </a:r>
            <a:r>
              <a:rPr lang="es-ES" sz="2800" b="1" dirty="0" err="1">
                <a:solidFill>
                  <a:schemeClr val="bg1"/>
                </a:solidFill>
                <a:latin typeface="Trade Gothic Next Light"/>
              </a:rPr>
              <a:t>Users</a:t>
            </a:r>
            <a:endParaRPr lang="es-ES" dirty="0" err="1">
              <a:solidFill>
                <a:schemeClr val="bg1"/>
              </a:solidFill>
            </a:endParaRPr>
          </a:p>
          <a:p>
            <a:endParaRPr lang="es-ES" sz="2800" b="1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E3445C1-5BAF-4E53-9A18-4CE2AFA9F040}"/>
              </a:ext>
            </a:extLst>
          </p:cNvPr>
          <p:cNvSpPr txBox="1"/>
          <p:nvPr/>
        </p:nvSpPr>
        <p:spPr>
          <a:xfrm>
            <a:off x="320261" y="2733261"/>
            <a:ext cx="60960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b="1">
                <a:solidFill>
                  <a:schemeClr val="bg1"/>
                </a:solidFill>
              </a:rPr>
              <a:t>Music Data Analysts</a:t>
            </a:r>
            <a:r>
              <a:rPr lang="en-US">
                <a:solidFill>
                  <a:schemeClr val="bg1"/>
                </a:solidFill>
              </a:rPr>
              <a:t> — explore acoustic patterns across genres/artists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Font typeface=""/>
              <a:buChar char="•"/>
            </a:pPr>
            <a:r>
              <a:rPr lang="en-US" b="1" dirty="0">
                <a:solidFill>
                  <a:schemeClr val="bg1"/>
                </a:solidFill>
              </a:rPr>
              <a:t>A&amp;R Professionals</a:t>
            </a:r>
            <a:r>
              <a:rPr lang="en-US" dirty="0">
                <a:solidFill>
                  <a:schemeClr val="bg1"/>
                </a:solidFill>
              </a:rPr>
              <a:t> — identify clusters of similar successful tracks for talent scouting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Font typeface=""/>
              <a:buChar char="•"/>
            </a:pPr>
            <a:r>
              <a:rPr lang="en-US" b="1">
                <a:solidFill>
                  <a:schemeClr val="bg1"/>
                </a:solidFill>
              </a:rPr>
              <a:t>Playlist Curators</a:t>
            </a:r>
            <a:r>
              <a:rPr lang="en-US">
                <a:solidFill>
                  <a:schemeClr val="bg1"/>
                </a:solidFill>
              </a:rPr>
              <a:t> — find songs with specific audio profiles (high energy + high danceability)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s-ES"/>
          </a:p>
        </p:txBody>
      </p:sp>
      <p:pic>
        <p:nvPicPr>
          <p:cNvPr id="9" name="Imagen 8" descr="Playlist Curator: How to Become One and Grow a Following">
            <a:extLst>
              <a:ext uri="{FF2B5EF4-FFF2-40B4-BE49-F238E27FC236}">
                <a16:creationId xmlns:a16="http://schemas.microsoft.com/office/drawing/2014/main" id="{91A1410D-586D-AEE2-C345-3E04480D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1" y="2359134"/>
            <a:ext cx="5128590" cy="284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90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FF2F39-E07B-BA39-20E3-E9597AE37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40FBA-B2EA-5974-42EE-B520DB34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87" y="762443"/>
            <a:ext cx="11343384" cy="25502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0">
                <a:solidFill>
                  <a:schemeClr val="bg1"/>
                </a:solidFill>
                <a:ea typeface="+mj-lt"/>
                <a:cs typeface="+mj-lt"/>
              </a:rPr>
              <a:t>Who is this for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8FB91C9-B9E0-6EF5-5935-775E945C7F24}"/>
              </a:ext>
            </a:extLst>
          </p:cNvPr>
          <p:cNvSpPr txBox="1"/>
          <p:nvPr/>
        </p:nvSpPr>
        <p:spPr>
          <a:xfrm>
            <a:off x="1201807" y="1875359"/>
            <a:ext cx="3465144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b="1" dirty="0" err="1">
                <a:solidFill>
                  <a:schemeClr val="bg1"/>
                </a:solidFill>
                <a:latin typeface="Trade Gothic Next Light"/>
              </a:rPr>
              <a:t>Secondary</a:t>
            </a:r>
            <a:r>
              <a:rPr lang="es-ES" sz="2800" b="1" dirty="0">
                <a:solidFill>
                  <a:schemeClr val="bg1"/>
                </a:solidFill>
                <a:latin typeface="Trade Gothic Next Light"/>
              </a:rPr>
              <a:t> </a:t>
            </a:r>
            <a:r>
              <a:rPr lang="es-ES" sz="2800" b="1" dirty="0" err="1">
                <a:solidFill>
                  <a:schemeClr val="bg1"/>
                </a:solidFill>
                <a:latin typeface="Trade Gothic Next Light"/>
              </a:rPr>
              <a:t>Users</a:t>
            </a:r>
            <a:endParaRPr lang="es-ES" dirty="0" err="1">
              <a:solidFill>
                <a:schemeClr val="bg1"/>
              </a:solidFill>
            </a:endParaRPr>
          </a:p>
          <a:p>
            <a:endParaRPr lang="es-ES" sz="2800" b="1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54C0067-5D51-6BE7-92B6-D4BCDE600A98}"/>
              </a:ext>
            </a:extLst>
          </p:cNvPr>
          <p:cNvSpPr txBox="1"/>
          <p:nvPr/>
        </p:nvSpPr>
        <p:spPr>
          <a:xfrm>
            <a:off x="320261" y="2733261"/>
            <a:ext cx="60960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</a:rPr>
              <a:t>Music Journalists</a:t>
            </a:r>
            <a:r>
              <a:rPr lang="en-US">
                <a:solidFill>
                  <a:schemeClr val="bg1"/>
                </a:solidFill>
              </a:rPr>
              <a:t> — visual storytelling about trends ("2023 was the year of low-valence pop")</a:t>
            </a:r>
            <a:endParaRPr lang="en-US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</a:rPr>
              <a:t>Academic Researchers</a:t>
            </a:r>
            <a:r>
              <a:rPr lang="en-US">
                <a:solidFill>
                  <a:schemeClr val="bg1"/>
                </a:solidFill>
              </a:rPr>
              <a:t> — study relationships between audio features and streaming success</a:t>
            </a:r>
            <a:endParaRPr lang="en-US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</a:rPr>
              <a:t>Curious Listeners</a:t>
            </a:r>
            <a:r>
              <a:rPr lang="en-US">
                <a:solidFill>
                  <a:schemeClr val="bg1"/>
                </a:solidFill>
              </a:rPr>
              <a:t> — self-directed exploration ("what do my favorite songs have in common?")</a:t>
            </a:r>
            <a:endParaRPr lang="en-US">
              <a:solidFill>
                <a:srgbClr val="FFFFFF"/>
              </a:solidFill>
            </a:endParaRPr>
          </a:p>
          <a:p>
            <a:pPr>
              <a:buFont typeface="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algn="ctr"/>
            <a:endParaRPr lang="es-ES"/>
          </a:p>
        </p:txBody>
      </p:sp>
      <p:pic>
        <p:nvPicPr>
          <p:cNvPr id="3" name="Imagen 2" descr="Unlock Your Musical Future: Become a Music Data Analyst Today!">
            <a:extLst>
              <a:ext uri="{FF2B5EF4-FFF2-40B4-BE49-F238E27FC236}">
                <a16:creationId xmlns:a16="http://schemas.microsoft.com/office/drawing/2014/main" id="{A92239F2-14F1-9D74-02F9-E5E0B1665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233" y="2214563"/>
            <a:ext cx="20669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1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9752B0-CDFC-6BA9-647A-0FC39B240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8E5C5-DD16-37B1-27F0-9ADDEFD5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87" y="762443"/>
            <a:ext cx="11343384" cy="25502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0">
                <a:solidFill>
                  <a:schemeClr val="bg1"/>
                </a:solidFill>
                <a:ea typeface="+mj-lt"/>
                <a:cs typeface="+mj-lt"/>
              </a:rPr>
              <a:t>Related work (Music Visualization)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1455B53-7BA8-83CD-9121-88BB4182EE0C}"/>
              </a:ext>
            </a:extLst>
          </p:cNvPr>
          <p:cNvSpPr txBox="1"/>
          <p:nvPr/>
        </p:nvSpPr>
        <p:spPr>
          <a:xfrm>
            <a:off x="285198" y="1842228"/>
            <a:ext cx="3465144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b="1" dirty="0" err="1">
                <a:solidFill>
                  <a:schemeClr val="bg1"/>
                </a:solidFill>
                <a:ea typeface="+mn-lt"/>
                <a:cs typeface="+mn-lt"/>
              </a:rPr>
              <a:t>The</a:t>
            </a:r>
            <a:r>
              <a:rPr lang="es-ES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b="1" dirty="0" err="1">
                <a:solidFill>
                  <a:schemeClr val="bg1"/>
                </a:solidFill>
                <a:ea typeface="+mn-lt"/>
                <a:cs typeface="+mn-lt"/>
              </a:rPr>
              <a:t>Shape</a:t>
            </a:r>
            <a:r>
              <a:rPr lang="es-ES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b="1" dirty="0" err="1">
                <a:solidFill>
                  <a:schemeClr val="bg1"/>
                </a:solidFill>
                <a:ea typeface="+mn-lt"/>
                <a:cs typeface="+mn-lt"/>
              </a:rPr>
              <a:t>of</a:t>
            </a:r>
            <a:r>
              <a:rPr lang="es-ES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b="1" dirty="0" err="1">
                <a:solidFill>
                  <a:schemeClr val="bg1"/>
                </a:solidFill>
                <a:ea typeface="+mn-lt"/>
                <a:cs typeface="+mn-lt"/>
              </a:rPr>
              <a:t>Song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(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Wattenberg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, 2002) —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visualized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musical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structure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but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not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audio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features</a:t>
            </a:r>
            <a:endParaRPr lang="es-E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s-E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b="1" dirty="0" err="1">
                <a:solidFill>
                  <a:schemeClr val="bg1"/>
                </a:solidFill>
                <a:ea typeface="+mn-lt"/>
                <a:cs typeface="+mn-lt"/>
              </a:rPr>
              <a:t>MusicMap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(2019) —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genre-based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2D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layout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but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focused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on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taxonomy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not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acoustic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similarity</a:t>
            </a:r>
            <a:endParaRPr lang="es-E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s-E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b="1" dirty="0" err="1">
                <a:solidFill>
                  <a:schemeClr val="bg1"/>
                </a:solidFill>
                <a:ea typeface="+mn-lt"/>
                <a:cs typeface="+mn-lt"/>
              </a:rPr>
              <a:t>Every</a:t>
            </a:r>
            <a:r>
              <a:rPr lang="es-ES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b="1" dirty="0" err="1">
                <a:solidFill>
                  <a:schemeClr val="bg1"/>
                </a:solidFill>
                <a:ea typeface="+mn-lt"/>
                <a:cs typeface="+mn-lt"/>
              </a:rPr>
              <a:t>Noise</a:t>
            </a:r>
            <a:r>
              <a:rPr lang="es-ES" b="1" dirty="0">
                <a:solidFill>
                  <a:schemeClr val="bg1"/>
                </a:solidFill>
                <a:ea typeface="+mn-lt"/>
                <a:cs typeface="+mn-lt"/>
              </a:rPr>
              <a:t> at Once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(Spotify) —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scatter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plot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of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genres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proprietary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system</a:t>
            </a:r>
            <a:endParaRPr lang="es-ES">
              <a:solidFill>
                <a:schemeClr val="bg1"/>
              </a:solidFill>
            </a:endParaRPr>
          </a:p>
          <a:p>
            <a:endParaRPr lang="es-ES" b="1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3B038A24-B648-D8C3-AD78-E843F1AFA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503" y="2268677"/>
            <a:ext cx="6308035" cy="338082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5D83067-C8F2-24EF-7619-21758EEA7638}"/>
              </a:ext>
            </a:extLst>
          </p:cNvPr>
          <p:cNvSpPr txBox="1"/>
          <p:nvPr/>
        </p:nvSpPr>
        <p:spPr>
          <a:xfrm>
            <a:off x="287130" y="5792304"/>
            <a:ext cx="6096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 Our contribution:</a:t>
            </a:r>
            <a:r>
              <a:rPr lang="en-US">
                <a:solidFill>
                  <a:schemeClr val="bg1"/>
                </a:solidFill>
              </a:rPr>
              <a:t> Open, reproducible, feature-driven (not genre labels)</a:t>
            </a:r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1227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44416-E6E9-E7D6-C37F-72B09D755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B72C7-8395-8D63-C5B0-1A1776F1C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87" y="762443"/>
            <a:ext cx="11343384" cy="25502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0">
                <a:solidFill>
                  <a:schemeClr val="bg1"/>
                </a:solidFill>
                <a:ea typeface="+mj-lt"/>
                <a:cs typeface="+mj-lt"/>
              </a:rPr>
              <a:t>Related work (Dimensionality Reduction + Interaction:)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66226C1-AC70-617B-DE06-3DFAE6BAD3DD}"/>
              </a:ext>
            </a:extLst>
          </p:cNvPr>
          <p:cNvSpPr txBox="1"/>
          <p:nvPr/>
        </p:nvSpPr>
        <p:spPr>
          <a:xfrm>
            <a:off x="285198" y="2272924"/>
            <a:ext cx="3465144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s-ES" b="1" dirty="0">
                <a:solidFill>
                  <a:schemeClr val="bg1"/>
                </a:solidFill>
                <a:ea typeface="+mn-lt"/>
                <a:cs typeface="+mn-lt"/>
              </a:rPr>
              <a:t>t-SNE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(van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der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Maaten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, 2008) — standard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technique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for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high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-D → 2D</a:t>
            </a:r>
          </a:p>
          <a:p>
            <a:pPr>
              <a:buFont typeface="Arial"/>
              <a:buChar char="•"/>
            </a:pPr>
            <a:endParaRPr lang="es-ES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s-ES" b="1" dirty="0" err="1">
                <a:solidFill>
                  <a:schemeClr val="bg1"/>
                </a:solidFill>
                <a:ea typeface="+mn-lt"/>
                <a:cs typeface="+mn-lt"/>
              </a:rPr>
              <a:t>Wenskovitch</a:t>
            </a:r>
            <a:r>
              <a:rPr lang="es-ES" b="1" dirty="0">
                <a:solidFill>
                  <a:schemeClr val="bg1"/>
                </a:solidFill>
                <a:ea typeface="+mn-lt"/>
                <a:cs typeface="+mn-lt"/>
              </a:rPr>
              <a:t> et al. (2017)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—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proved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lasso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+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linked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views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improve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understanding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of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DR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projections</a:t>
            </a:r>
            <a:endParaRPr lang="es-ES" dirty="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es-ES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s-ES" b="1" dirty="0" err="1">
                <a:solidFill>
                  <a:schemeClr val="bg1"/>
                </a:solidFill>
                <a:ea typeface="+mn-lt"/>
                <a:cs typeface="+mn-lt"/>
              </a:rPr>
              <a:t>Cutura</a:t>
            </a:r>
            <a:r>
              <a:rPr lang="es-ES" b="1" dirty="0">
                <a:solidFill>
                  <a:schemeClr val="bg1"/>
                </a:solidFill>
                <a:ea typeface="+mn-lt"/>
                <a:cs typeface="+mn-lt"/>
              </a:rPr>
              <a:t> et al. (2020)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—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user-steerable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t-SNE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parameters</a:t>
            </a:r>
            <a:endParaRPr lang="es-E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endParaRPr lang="es-ES" b="1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8DA0C9F0-E88C-59CB-2248-680E278BC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503" y="2268677"/>
            <a:ext cx="6308035" cy="338082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56B02AB-BB1C-0411-5C91-B802E90936B4}"/>
              </a:ext>
            </a:extLst>
          </p:cNvPr>
          <p:cNvSpPr txBox="1"/>
          <p:nvPr/>
        </p:nvSpPr>
        <p:spPr>
          <a:xfrm>
            <a:off x="287130" y="5792304"/>
            <a:ext cx="6096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Our contribution: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Object-reference identity in lasso (handles duplicate track names)</a:t>
            </a:r>
            <a:endParaRPr lang="es-ES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es-ES"/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2B8DCD93-4A28-BBBB-EABA-03E4890EC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504" y="2270194"/>
            <a:ext cx="6308034" cy="339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32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89CA6C-AC8E-0628-A9C8-147B2375A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5E924-B6F1-A03D-26F5-7ABAF4002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87" y="762443"/>
            <a:ext cx="11343384" cy="25502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0">
                <a:solidFill>
                  <a:schemeClr val="bg1"/>
                </a:solidFill>
                <a:ea typeface="+mj-lt"/>
                <a:cs typeface="+mj-lt"/>
              </a:rPr>
              <a:t>Related work (Visual analytic systems</a:t>
            </a:r>
            <a:r>
              <a:rPr lang="en-US" sz="3200" b="0" dirty="0">
                <a:solidFill>
                  <a:schemeClr val="bg1"/>
                </a:solidFill>
                <a:ea typeface="+mj-lt"/>
                <a:cs typeface="+mj-lt"/>
              </a:rPr>
              <a:t>)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F151C8F-DB4E-996D-B891-67ED05534112}"/>
              </a:ext>
            </a:extLst>
          </p:cNvPr>
          <p:cNvSpPr txBox="1"/>
          <p:nvPr/>
        </p:nvSpPr>
        <p:spPr>
          <a:xfrm>
            <a:off x="121912" y="2523295"/>
            <a:ext cx="3465144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b="1" dirty="0">
                <a:solidFill>
                  <a:schemeClr val="bg1"/>
                </a:solidFill>
                <a:ea typeface="+mn-lt"/>
                <a:cs typeface="+mn-lt"/>
              </a:rPr>
              <a:t>D3.js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(Bostock, 2011) —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powers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our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interactive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visualizations</a:t>
            </a:r>
            <a:endParaRPr lang="es-ES" dirty="0" err="1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s-E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b="1" dirty="0" err="1">
                <a:solidFill>
                  <a:schemeClr val="bg1"/>
                </a:solidFill>
                <a:ea typeface="+mn-lt"/>
                <a:cs typeface="+mn-lt"/>
              </a:rPr>
              <a:t>Keim</a:t>
            </a:r>
            <a:r>
              <a:rPr lang="es-ES" b="1" dirty="0">
                <a:solidFill>
                  <a:schemeClr val="bg1"/>
                </a:solidFill>
                <a:ea typeface="+mn-lt"/>
                <a:cs typeface="+mn-lt"/>
              </a:rPr>
              <a:t> et al. (2008)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—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defined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the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VA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cycle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we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follow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(data →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model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→ vis →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knowledge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endParaRPr lang="es-ES" b="1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E8D8A2-13EC-8102-E193-4985E7EA6FFD}"/>
              </a:ext>
            </a:extLst>
          </p:cNvPr>
          <p:cNvSpPr txBox="1"/>
          <p:nvPr/>
        </p:nvSpPr>
        <p:spPr>
          <a:xfrm>
            <a:off x="287130" y="5792304"/>
            <a:ext cx="6096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Our contribution: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Full implementation of VA cycle for music data with Spotify API features</a:t>
            </a:r>
            <a:endParaRPr lang="es-ES"/>
          </a:p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051149-F988-F955-9177-F44A178A1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143" y="2268992"/>
            <a:ext cx="6193972" cy="337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78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12307-0097-561A-D58C-3D67EC8EB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356" y="1013411"/>
            <a:ext cx="3800277" cy="8895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err="1">
                <a:solidFill>
                  <a:schemeClr val="bg1"/>
                </a:solidFill>
              </a:rPr>
              <a:t>The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Dataset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5CED115F-0730-AEC6-19AA-0A25E4A40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6" y="-2420"/>
            <a:ext cx="7265192" cy="6608246"/>
          </a:xfrm>
          <a:prstGeom prst="rect">
            <a:avLst/>
          </a:prstGeom>
          <a:noFill/>
        </p:spPr>
      </p:pic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D95F8C6-F104-4194-7FE4-DCB9E4F79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1566" y="2135565"/>
            <a:ext cx="3799585" cy="39604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Aptos"/>
              </a:rPr>
              <a:t>Dataset Description</a:t>
            </a:r>
            <a:endParaRPr lang="es-ES" b="1">
              <a:solidFill>
                <a:schemeClr val="bg1"/>
              </a:solidFill>
              <a:latin typeface="Aptos"/>
            </a:endParaRPr>
          </a:p>
          <a:p>
            <a:r>
              <a:rPr lang="en-US" b="1">
                <a:solidFill>
                  <a:schemeClr val="bg1"/>
                </a:solidFill>
                <a:latin typeface="Aptos"/>
              </a:rPr>
              <a:t>Data Issues and Cleaning:</a:t>
            </a:r>
          </a:p>
          <a:p>
            <a:pPr marL="285750" indent="-285750">
              <a:buChar char="•"/>
            </a:pPr>
            <a:r>
              <a:rPr lang="en-US" b="1">
                <a:solidFill>
                  <a:schemeClr val="bg1"/>
                </a:solidFill>
                <a:latin typeface="Aptos"/>
              </a:rPr>
              <a:t>Type </a:t>
            </a:r>
            <a:r>
              <a:rPr lang="en-US" b="1" err="1">
                <a:solidFill>
                  <a:schemeClr val="bg1"/>
                </a:solidFill>
                <a:latin typeface="Aptos"/>
              </a:rPr>
              <a:t>Coercio</a:t>
            </a:r>
            <a:r>
              <a:rPr lang="en-US" b="1">
                <a:solidFill>
                  <a:schemeClr val="bg1"/>
                </a:solidFill>
                <a:latin typeface="Aptos"/>
              </a:rPr>
              <a:t>n</a:t>
            </a:r>
          </a:p>
          <a:p>
            <a:pPr marL="285750" indent="-285750">
              <a:buChar char="•"/>
            </a:pPr>
            <a:r>
              <a:rPr lang="en-US" b="1">
                <a:solidFill>
                  <a:schemeClr val="bg1"/>
                </a:solidFill>
                <a:latin typeface="Aptos"/>
              </a:rPr>
              <a:t>Missing Values</a:t>
            </a:r>
          </a:p>
          <a:p>
            <a:pPr marL="285750" indent="-285750">
              <a:buChar char="•"/>
            </a:pPr>
            <a:r>
              <a:rPr lang="en-US" b="1">
                <a:solidFill>
                  <a:schemeClr val="bg1"/>
                </a:solidFill>
                <a:latin typeface="Aptos"/>
              </a:rPr>
              <a:t>Outlier Analysis</a:t>
            </a:r>
          </a:p>
          <a:p>
            <a:pPr marL="285750" indent="-285750">
              <a:buChar char="•"/>
            </a:pPr>
            <a:r>
              <a:rPr lang="en-US" b="1">
                <a:solidFill>
                  <a:schemeClr val="bg1"/>
                </a:solidFill>
                <a:latin typeface="Aptos"/>
              </a:rPr>
              <a:t>Normalization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566CF61-7C3C-E095-DF44-E444C11781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DE9DFE3-97F6-48ED-B787-B0BB44F2A686}" type="datetime1">
              <a:rPr lang="en-US"/>
              <a:pPr>
                <a:spcAft>
                  <a:spcPts val="600"/>
                </a:spcAft>
              </a:pPr>
              <a:t>2/22/2026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3357665-824B-A4A5-9F2F-A4E265534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E227499D-44C1-BBF2-8611-0C4CB89C4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6AECCE4-D4D2-E89F-C50C-B5B09D815739}"/>
              </a:ext>
            </a:extLst>
          </p:cNvPr>
          <p:cNvSpPr txBox="1"/>
          <p:nvPr/>
        </p:nvSpPr>
        <p:spPr>
          <a:xfrm>
            <a:off x="2496293" y="6607522"/>
            <a:ext cx="413389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100" b="1">
                <a:solidFill>
                  <a:schemeClr val="bg1"/>
                </a:solidFill>
              </a:rPr>
              <a:t>Correlation matrix plot of the data</a:t>
            </a:r>
          </a:p>
        </p:txBody>
      </p:sp>
    </p:spTree>
    <p:extLst>
      <p:ext uri="{BB962C8B-B14F-4D97-AF65-F5344CB8AC3E}">
        <p14:creationId xmlns:p14="http://schemas.microsoft.com/office/powerpoint/2010/main" val="2801572484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22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3" baseType="lpstr">
      <vt:lpstr>PortalVTI</vt:lpstr>
      <vt:lpstr>VISUAL ANALYTICS</vt:lpstr>
      <vt:lpstr>GOAL and introduction</vt:lpstr>
      <vt:lpstr>Why a Dashboard for Music Analysis?</vt:lpstr>
      <vt:lpstr>Who is this for</vt:lpstr>
      <vt:lpstr>Who is this for</vt:lpstr>
      <vt:lpstr>Related work (Music Visualization)</vt:lpstr>
      <vt:lpstr>Related work (Dimensionality Reduction + Interaction:)</vt:lpstr>
      <vt:lpstr>Related work (Visual analytic systems)</vt:lpstr>
      <vt:lpstr>The Dataset</vt:lpstr>
      <vt:lpstr>Data cleaning</vt:lpstr>
      <vt:lpstr>Color Selection</vt:lpstr>
      <vt:lpstr>Scales</vt:lpstr>
      <vt:lpstr>Dimensionality  Reduction</vt:lpstr>
      <vt:lpstr>The Universe</vt:lpstr>
      <vt:lpstr>Coordinated Views</vt:lpstr>
      <vt:lpstr>Filter SELECTION</vt:lpstr>
      <vt:lpstr>The Lasso Tool</vt:lpstr>
      <vt:lpstr>Discovered Insights</vt:lpstr>
      <vt:lpstr>Studio Polish</vt:lpstr>
      <vt:lpstr>Synthetic-organic trade off</vt:lpstr>
      <vt:lpstr>Some observations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758</cp:revision>
  <dcterms:created xsi:type="dcterms:W3CDTF">2026-02-18T14:03:21Z</dcterms:created>
  <dcterms:modified xsi:type="dcterms:W3CDTF">2026-02-22T11:30:58Z</dcterms:modified>
</cp:coreProperties>
</file>